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2" r:id="rId3"/>
    <p:sldId id="273" r:id="rId4"/>
    <p:sldId id="274" r:id="rId5"/>
    <p:sldId id="275" r:id="rId6"/>
    <p:sldId id="276" r:id="rId7"/>
    <p:sldId id="278" r:id="rId8"/>
    <p:sldId id="279" r:id="rId9"/>
    <p:sldId id="277" r:id="rId10"/>
    <p:sldId id="280" r:id="rId11"/>
    <p:sldId id="281" r:id="rId12"/>
    <p:sldId id="282" r:id="rId13"/>
    <p:sldId id="283" r:id="rId14"/>
    <p:sldId id="284" r:id="rId15"/>
    <p:sldId id="285" r:id="rId16"/>
    <p:sldId id="286" r:id="rId17"/>
    <p:sldId id="287" r:id="rId18"/>
    <p:sldId id="288" r:id="rId19"/>
    <p:sldId id="289" r:id="rId20"/>
    <p:sldId id="29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1D1B1E"/>
    <a:srgbClr val="020003"/>
    <a:srgbClr val="DD1D21"/>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4" d="100"/>
          <a:sy n="64" d="100"/>
        </p:scale>
        <p:origin x="68" y="32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86F45-838D-4BF8-AD3D-59F5E069E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8B002B4-D7B3-411D-B3F7-9C14D8B159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A30148F-1CFC-489B-A4E0-CE3B216FA0A3}"/>
              </a:ext>
            </a:extLst>
          </p:cNvPr>
          <p:cNvSpPr>
            <a:spLocks noGrp="1"/>
          </p:cNvSpPr>
          <p:nvPr>
            <p:ph type="dt" sz="half" idx="10"/>
          </p:nvPr>
        </p:nvSpPr>
        <p:spPr/>
        <p:txBody>
          <a:bodyPr/>
          <a:lstStyle/>
          <a:p>
            <a:fld id="{53AE2D45-FB3F-4A2E-A073-63B64C927BB4}" type="datetimeFigureOut">
              <a:rPr lang="en-GB" smtClean="0"/>
              <a:t>05/10/2023</a:t>
            </a:fld>
            <a:endParaRPr lang="en-GB"/>
          </a:p>
        </p:txBody>
      </p:sp>
      <p:sp>
        <p:nvSpPr>
          <p:cNvPr id="5" name="Footer Placeholder 4">
            <a:extLst>
              <a:ext uri="{FF2B5EF4-FFF2-40B4-BE49-F238E27FC236}">
                <a16:creationId xmlns:a16="http://schemas.microsoft.com/office/drawing/2014/main" id="{2EA82F34-9D87-4845-8E9A-4D412A4D0E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16D5578-BD31-4EC1-B269-F9BE6D649E08}"/>
              </a:ext>
            </a:extLst>
          </p:cNvPr>
          <p:cNvSpPr>
            <a:spLocks noGrp="1"/>
          </p:cNvSpPr>
          <p:nvPr>
            <p:ph type="sldNum" sz="quarter" idx="12"/>
          </p:nvPr>
        </p:nvSpPr>
        <p:spPr/>
        <p:txBody>
          <a:bodyPr/>
          <a:lstStyle/>
          <a:p>
            <a:fld id="{F8E36CC5-0BE0-4CA0-BEAA-5849978C3C24}" type="slidenum">
              <a:rPr lang="en-GB" smtClean="0"/>
              <a:t>‹#›</a:t>
            </a:fld>
            <a:endParaRPr lang="en-GB"/>
          </a:p>
        </p:txBody>
      </p:sp>
    </p:spTree>
    <p:extLst>
      <p:ext uri="{BB962C8B-B14F-4D97-AF65-F5344CB8AC3E}">
        <p14:creationId xmlns:p14="http://schemas.microsoft.com/office/powerpoint/2010/main" val="273014110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25EE9B-26C3-4D7C-A3B3-A9CAC5095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5ECFBAD8-18CD-40C2-A49C-0BDC1D6A44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12E07EAC-3EB0-427E-B3D4-1DD1B979A6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hellMedium" panose="00000600000000000000" pitchFamily="2" charset="0"/>
              </a:defRPr>
            </a:lvl1pPr>
          </a:lstStyle>
          <a:p>
            <a:fld id="{53AE2D45-FB3F-4A2E-A073-63B64C927BB4}" type="datetimeFigureOut">
              <a:rPr lang="en-GB" smtClean="0"/>
              <a:pPr/>
              <a:t>05/10/2023</a:t>
            </a:fld>
            <a:endParaRPr lang="en-GB" dirty="0"/>
          </a:p>
        </p:txBody>
      </p:sp>
      <p:sp>
        <p:nvSpPr>
          <p:cNvPr id="5" name="Footer Placeholder 4">
            <a:extLst>
              <a:ext uri="{FF2B5EF4-FFF2-40B4-BE49-F238E27FC236}">
                <a16:creationId xmlns:a16="http://schemas.microsoft.com/office/drawing/2014/main" id="{B7A4CC11-7305-4295-93A6-3D1D92BA32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hellMedium" panose="00000600000000000000" pitchFamily="2" charset="0"/>
              </a:defRPr>
            </a:lvl1pPr>
          </a:lstStyle>
          <a:p>
            <a:endParaRPr lang="en-GB" dirty="0"/>
          </a:p>
        </p:txBody>
      </p:sp>
      <p:sp>
        <p:nvSpPr>
          <p:cNvPr id="6" name="Slide Number Placeholder 5">
            <a:extLst>
              <a:ext uri="{FF2B5EF4-FFF2-40B4-BE49-F238E27FC236}">
                <a16:creationId xmlns:a16="http://schemas.microsoft.com/office/drawing/2014/main" id="{DC05057C-78E7-4AE0-B592-11918E9FAF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hellMedium" panose="00000600000000000000" pitchFamily="2" charset="0"/>
              </a:defRPr>
            </a:lvl1pPr>
          </a:lstStyle>
          <a:p>
            <a:fld id="{F8E36CC5-0BE0-4CA0-BEAA-5849978C3C24}" type="slidenum">
              <a:rPr lang="en-GB" smtClean="0"/>
              <a:pPr/>
              <a:t>‹#›</a:t>
            </a:fld>
            <a:endParaRPr lang="en-GB" dirty="0"/>
          </a:p>
        </p:txBody>
      </p:sp>
    </p:spTree>
    <p:extLst>
      <p:ext uri="{BB962C8B-B14F-4D97-AF65-F5344CB8AC3E}">
        <p14:creationId xmlns:p14="http://schemas.microsoft.com/office/powerpoint/2010/main" val="467275514"/>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ShellBold" panose="000008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hellMedium" panose="000006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hellMedium" panose="000006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hellMedium" panose="000006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hellMedium" panose="000006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hellMedium" panose="000006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tmp"/><Relationship Id="rId4" Type="http://schemas.openxmlformats.org/officeDocument/2006/relationships/image" Target="../media/image3.tif"/></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4658" r="30858"/>
          <a:stretch/>
        </p:blipFill>
        <p:spPr>
          <a:xfrm>
            <a:off x="4839854" y="724"/>
            <a:ext cx="7352146" cy="6857276"/>
          </a:xfrm>
          <a:prstGeom prst="rect">
            <a:avLst/>
          </a:prstGeom>
        </p:spPr>
      </p:pic>
      <p:pic>
        <p:nvPicPr>
          <p:cNvPr id="4" name="Picture 3">
            <a:extLst>
              <a:ext uri="{FF2B5EF4-FFF2-40B4-BE49-F238E27FC236}">
                <a16:creationId xmlns:a16="http://schemas.microsoft.com/office/drawing/2014/main" id="{39F45C3C-ADF9-47FF-A289-27B85AE6C0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771"/>
            <a:ext cx="1775421" cy="1775421"/>
          </a:xfrm>
          <a:prstGeom prst="rect">
            <a:avLst/>
          </a:prstGeom>
          <a:solidFill>
            <a:schemeClr val="bg1"/>
          </a:solidFill>
        </p:spPr>
      </p:pic>
      <p:sp>
        <p:nvSpPr>
          <p:cNvPr id="7" name="Title 7">
            <a:extLst>
              <a:ext uri="{FF2B5EF4-FFF2-40B4-BE49-F238E27FC236}">
                <a16:creationId xmlns:a16="http://schemas.microsoft.com/office/drawing/2014/main" id="{57D43724-F00D-4E72-9E97-9A32880359C0}"/>
              </a:ext>
            </a:extLst>
          </p:cNvPr>
          <p:cNvSpPr txBox="1">
            <a:spLocks/>
          </p:cNvSpPr>
          <p:nvPr/>
        </p:nvSpPr>
        <p:spPr>
          <a:xfrm>
            <a:off x="876636" y="1914651"/>
            <a:ext cx="3062189" cy="752475"/>
          </a:xfrm>
          <a:prstGeom prst="rect">
            <a:avLst/>
          </a:prstGeom>
        </p:spPr>
        <p:txBody>
          <a:bodyPr lIns="0"/>
          <a:lstStyle>
            <a:lvl1pPr algn="l" defTabSz="1219170" rtl="0" eaLnBrk="1" latinLnBrk="0" hangingPunct="1">
              <a:lnSpc>
                <a:spcPct val="100000"/>
              </a:lnSpc>
              <a:spcBef>
                <a:spcPct val="0"/>
              </a:spcBef>
              <a:buNone/>
              <a:defRPr sz="2400" b="0" kern="1200" cap="none" baseline="0">
                <a:solidFill>
                  <a:schemeClr val="tx1"/>
                </a:solidFill>
                <a:latin typeface="+mj-lt"/>
                <a:ea typeface="+mj-ea"/>
                <a:cs typeface="+mj-cs"/>
              </a:defRPr>
            </a:lvl1pPr>
          </a:lstStyle>
          <a:p>
            <a:r>
              <a:rPr lang="en-GB" sz="3200" dirty="0">
                <a:solidFill>
                  <a:srgbClr val="404040"/>
                </a:solidFill>
                <a:latin typeface="ShellMedium" panose="00000600000000000000" pitchFamily="2" charset="0"/>
              </a:rPr>
              <a:t>Journey Presentation</a:t>
            </a:r>
            <a:endParaRPr lang="en-GB" sz="3200" dirty="0">
              <a:solidFill>
                <a:srgbClr val="404040"/>
              </a:solidFill>
              <a:latin typeface="ShellHeavy" panose="00000700000000000000" pitchFamily="2" charset="0"/>
            </a:endParaRPr>
          </a:p>
        </p:txBody>
      </p:sp>
      <p:sp>
        <p:nvSpPr>
          <p:cNvPr id="11" name="TextBox 10">
            <a:extLst>
              <a:ext uri="{FF2B5EF4-FFF2-40B4-BE49-F238E27FC236}">
                <a16:creationId xmlns:a16="http://schemas.microsoft.com/office/drawing/2014/main" id="{E776F82F-634D-4529-9BE9-0141ABA14B60}"/>
              </a:ext>
            </a:extLst>
          </p:cNvPr>
          <p:cNvSpPr txBox="1"/>
          <p:nvPr/>
        </p:nvSpPr>
        <p:spPr bwMode="auto">
          <a:xfrm>
            <a:off x="589191" y="3742623"/>
            <a:ext cx="3933121" cy="1199496"/>
          </a:xfrm>
          <a:prstGeom prst="rect">
            <a:avLst/>
          </a:prstGeom>
          <a:noFill/>
          <a:ln w="9525" algn="ctr">
            <a:noFill/>
            <a:miter lim="800000"/>
            <a:headEnd/>
            <a:tailEnd/>
          </a:ln>
        </p:spPr>
        <p:txBody>
          <a:bodyPr vert="horz" wrap="square" lIns="0" tIns="0" rIns="0" bIns="0" numCol="1" rtlCol="0" anchor="t" anchorCtr="0" compatLnSpc="1">
            <a:prstTxWarp prst="textNoShape">
              <a:avLst/>
            </a:prstTxWarp>
            <a:spAutoFit/>
          </a:bodyPr>
          <a:lstStyle/>
          <a:p>
            <a:pPr defTabSz="1219170">
              <a:lnSpc>
                <a:spcPts val="2400"/>
              </a:lnSpc>
            </a:pPr>
            <a:r>
              <a:rPr lang="en-GB" sz="1500" dirty="0">
                <a:solidFill>
                  <a:srgbClr val="404040"/>
                </a:solidFill>
                <a:latin typeface="ShellMedium" panose="00000600000000000000" pitchFamily="2" charset="0"/>
              </a:rPr>
              <a:t>Submitted By:</a:t>
            </a:r>
          </a:p>
          <a:p>
            <a:pPr defTabSz="1219170">
              <a:lnSpc>
                <a:spcPts val="2400"/>
              </a:lnSpc>
            </a:pPr>
            <a:r>
              <a:rPr lang="en-GB" sz="1500" u="sng" dirty="0">
                <a:solidFill>
                  <a:srgbClr val="404040"/>
                </a:solidFill>
                <a:latin typeface="ShellMedium" panose="00000600000000000000" pitchFamily="2" charset="0"/>
              </a:rPr>
              <a:t>Manya Agarwal</a:t>
            </a:r>
          </a:p>
          <a:p>
            <a:pPr defTabSz="1219170">
              <a:lnSpc>
                <a:spcPts val="2400"/>
              </a:lnSpc>
            </a:pPr>
            <a:r>
              <a:rPr lang="en-GB" sz="1500" u="sng" dirty="0">
                <a:solidFill>
                  <a:srgbClr val="404040"/>
                </a:solidFill>
                <a:latin typeface="ShellMedium" panose="00000600000000000000" pitchFamily="2" charset="0"/>
              </a:rPr>
              <a:t>Employee No. : 654801</a:t>
            </a:r>
          </a:p>
          <a:p>
            <a:pPr defTabSz="1219170">
              <a:lnSpc>
                <a:spcPts val="2400"/>
              </a:lnSpc>
            </a:pPr>
            <a:endParaRPr lang="en-GB" sz="1500" u="sng" dirty="0">
              <a:solidFill>
                <a:srgbClr val="DD1D21"/>
              </a:solidFill>
              <a:latin typeface="ShellMedium" panose="00000600000000000000" pitchFamily="2" charset="0"/>
            </a:endParaRPr>
          </a:p>
        </p:txBody>
      </p:sp>
      <p:grpSp>
        <p:nvGrpSpPr>
          <p:cNvPr id="9" name="Group 8"/>
          <p:cNvGrpSpPr/>
          <p:nvPr/>
        </p:nvGrpSpPr>
        <p:grpSpPr>
          <a:xfrm>
            <a:off x="3675338" y="751007"/>
            <a:ext cx="8199120" cy="4846320"/>
            <a:chOff x="3675338" y="751007"/>
            <a:chExt cx="8199120" cy="484632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5338" y="751007"/>
              <a:ext cx="8199120" cy="4846320"/>
            </a:xfrm>
            <a:prstGeom prst="rect">
              <a:avLst/>
            </a:prstGeom>
          </p:spPr>
        </p:pic>
        <p:sp>
          <p:nvSpPr>
            <p:cNvPr id="41" name="Rectangle 40">
              <a:extLst>
                <a:ext uri="{FF2B5EF4-FFF2-40B4-BE49-F238E27FC236}">
                  <a16:creationId xmlns:a16="http://schemas.microsoft.com/office/drawing/2014/main" id="{EC8FE675-0B06-4E57-A1A8-B264F156C60C}"/>
                </a:ext>
              </a:extLst>
            </p:cNvPr>
            <p:cNvSpPr/>
            <p:nvPr/>
          </p:nvSpPr>
          <p:spPr>
            <a:xfrm>
              <a:off x="7244313" y="5105400"/>
              <a:ext cx="1137687" cy="109538"/>
            </a:xfrm>
            <a:prstGeom prst="rect">
              <a:avLst/>
            </a:prstGeom>
            <a:solidFill>
              <a:srgbClr val="1D1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ShellMedium" panose="00000600000000000000" pitchFamily="2" charset="0"/>
              </a:endParaRPr>
            </a:p>
          </p:txBody>
        </p:sp>
        <p:sp>
          <p:nvSpPr>
            <p:cNvPr id="44" name="Graphic 42">
              <a:extLst>
                <a:ext uri="{FF2B5EF4-FFF2-40B4-BE49-F238E27FC236}">
                  <a16:creationId xmlns:a16="http://schemas.microsoft.com/office/drawing/2014/main" id="{6AA2205C-FD60-46A1-B2BA-701D72D37CD4}"/>
                </a:ext>
              </a:extLst>
            </p:cNvPr>
            <p:cNvSpPr/>
            <p:nvPr/>
          </p:nvSpPr>
          <p:spPr>
            <a:xfrm>
              <a:off x="4792911" y="1524288"/>
              <a:ext cx="216902" cy="372596"/>
            </a:xfrm>
            <a:custGeom>
              <a:avLst/>
              <a:gdLst>
                <a:gd name="connsiteX0" fmla="*/ 238601 w 3476625"/>
                <a:gd name="connsiteY0" fmla="*/ 7144 h 5972175"/>
                <a:gd name="connsiteX1" fmla="*/ 542449 w 3476625"/>
                <a:gd name="connsiteY1" fmla="*/ 321469 h 5972175"/>
                <a:gd name="connsiteX2" fmla="*/ 1150144 w 3476625"/>
                <a:gd name="connsiteY2" fmla="*/ 1040606 h 5972175"/>
                <a:gd name="connsiteX3" fmla="*/ 1801654 w 3476625"/>
                <a:gd name="connsiteY3" fmla="*/ 1815941 h 5972175"/>
                <a:gd name="connsiteX4" fmla="*/ 2307431 w 3476625"/>
                <a:gd name="connsiteY4" fmla="*/ 2415064 h 5972175"/>
                <a:gd name="connsiteX5" fmla="*/ 2848451 w 3476625"/>
                <a:gd name="connsiteY5" fmla="*/ 3059906 h 5972175"/>
                <a:gd name="connsiteX6" fmla="*/ 3401854 w 3476625"/>
                <a:gd name="connsiteY6" fmla="*/ 3719036 h 5972175"/>
                <a:gd name="connsiteX7" fmla="*/ 3473291 w 3476625"/>
                <a:gd name="connsiteY7" fmla="*/ 3854291 h 5972175"/>
                <a:gd name="connsiteX8" fmla="*/ 3271361 w 3476625"/>
                <a:gd name="connsiteY8" fmla="*/ 4056221 h 5972175"/>
                <a:gd name="connsiteX9" fmla="*/ 2877979 w 3476625"/>
                <a:gd name="connsiteY9" fmla="*/ 3984784 h 5972175"/>
                <a:gd name="connsiteX10" fmla="*/ 2004536 w 3476625"/>
                <a:gd name="connsiteY10" fmla="*/ 3816191 h 5972175"/>
                <a:gd name="connsiteX11" fmla="*/ 1955959 w 3476625"/>
                <a:gd name="connsiteY11" fmla="*/ 3809524 h 5972175"/>
                <a:gd name="connsiteX12" fmla="*/ 2029301 w 3476625"/>
                <a:gd name="connsiteY12" fmla="*/ 4026694 h 5972175"/>
                <a:gd name="connsiteX13" fmla="*/ 2434114 w 3476625"/>
                <a:gd name="connsiteY13" fmla="*/ 5184934 h 5972175"/>
                <a:gd name="connsiteX14" fmla="*/ 2522696 w 3476625"/>
                <a:gd name="connsiteY14" fmla="*/ 5445919 h 5972175"/>
                <a:gd name="connsiteX15" fmla="*/ 2224564 w 3476625"/>
                <a:gd name="connsiteY15" fmla="*/ 5957412 h 5972175"/>
                <a:gd name="connsiteX16" fmla="*/ 2198846 w 3476625"/>
                <a:gd name="connsiteY16" fmla="*/ 5968842 h 5972175"/>
                <a:gd name="connsiteX17" fmla="*/ 2075021 w 3476625"/>
                <a:gd name="connsiteY17" fmla="*/ 5968842 h 5972175"/>
                <a:gd name="connsiteX18" fmla="*/ 2049304 w 3476625"/>
                <a:gd name="connsiteY18" fmla="*/ 5958364 h 5972175"/>
                <a:gd name="connsiteX19" fmla="*/ 1743551 w 3476625"/>
                <a:gd name="connsiteY19" fmla="*/ 5673567 h 5972175"/>
                <a:gd name="connsiteX20" fmla="*/ 1503521 w 3476625"/>
                <a:gd name="connsiteY20" fmla="*/ 4982051 h 5972175"/>
                <a:gd name="connsiteX21" fmla="*/ 1219676 w 3476625"/>
                <a:gd name="connsiteY21" fmla="*/ 4174331 h 5972175"/>
                <a:gd name="connsiteX22" fmla="*/ 1176814 w 3476625"/>
                <a:gd name="connsiteY22" fmla="*/ 4047649 h 5972175"/>
                <a:gd name="connsiteX23" fmla="*/ 1140619 w 3476625"/>
                <a:gd name="connsiteY23" fmla="*/ 4088606 h 5972175"/>
                <a:gd name="connsiteX24" fmla="*/ 652939 w 3476625"/>
                <a:gd name="connsiteY24" fmla="*/ 4744879 h 5972175"/>
                <a:gd name="connsiteX25" fmla="*/ 340519 w 3476625"/>
                <a:gd name="connsiteY25" fmla="*/ 5163979 h 5972175"/>
                <a:gd name="connsiteX26" fmla="*/ 87154 w 3476625"/>
                <a:gd name="connsiteY26" fmla="*/ 5205889 h 5972175"/>
                <a:gd name="connsiteX27" fmla="*/ 7144 w 3476625"/>
                <a:gd name="connsiteY27" fmla="*/ 5012531 h 5972175"/>
                <a:gd name="connsiteX28" fmla="*/ 9049 w 3476625"/>
                <a:gd name="connsiteY28" fmla="*/ 238601 h 5972175"/>
                <a:gd name="connsiteX29" fmla="*/ 162401 w 3476625"/>
                <a:gd name="connsiteY29" fmla="*/ 7144 h 5972175"/>
                <a:gd name="connsiteX30" fmla="*/ 238601 w 3476625"/>
                <a:gd name="connsiteY30" fmla="*/ 7144 h 597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476625" h="5972175">
                  <a:moveTo>
                    <a:pt x="238601" y="7144"/>
                  </a:moveTo>
                  <a:cubicBezTo>
                    <a:pt x="374809" y="77629"/>
                    <a:pt x="447199" y="211931"/>
                    <a:pt x="542449" y="321469"/>
                  </a:cubicBezTo>
                  <a:cubicBezTo>
                    <a:pt x="748189" y="558641"/>
                    <a:pt x="948214" y="800576"/>
                    <a:pt x="1150144" y="1040606"/>
                  </a:cubicBezTo>
                  <a:cubicBezTo>
                    <a:pt x="1367314" y="1298734"/>
                    <a:pt x="1584484" y="1557814"/>
                    <a:pt x="1801654" y="1815941"/>
                  </a:cubicBezTo>
                  <a:cubicBezTo>
                    <a:pt x="1970246" y="2015966"/>
                    <a:pt x="2139791" y="2215039"/>
                    <a:pt x="2307431" y="2415064"/>
                  </a:cubicBezTo>
                  <a:cubicBezTo>
                    <a:pt x="2488406" y="2629376"/>
                    <a:pt x="2667476" y="2845594"/>
                    <a:pt x="2848451" y="3059906"/>
                  </a:cubicBezTo>
                  <a:cubicBezTo>
                    <a:pt x="3033236" y="3279934"/>
                    <a:pt x="3218974" y="3498056"/>
                    <a:pt x="3401854" y="3719036"/>
                  </a:cubicBezTo>
                  <a:cubicBezTo>
                    <a:pt x="3434239" y="3758089"/>
                    <a:pt x="3464719" y="3806666"/>
                    <a:pt x="3473291" y="3854291"/>
                  </a:cubicBezTo>
                  <a:cubicBezTo>
                    <a:pt x="3495199" y="3972401"/>
                    <a:pt x="3391376" y="4074319"/>
                    <a:pt x="3271361" y="4056221"/>
                  </a:cubicBezTo>
                  <a:cubicBezTo>
                    <a:pt x="3139916" y="4037171"/>
                    <a:pt x="3009424" y="4009549"/>
                    <a:pt x="2877979" y="3984784"/>
                  </a:cubicBezTo>
                  <a:cubicBezTo>
                    <a:pt x="2586514" y="3928586"/>
                    <a:pt x="2296001" y="3872389"/>
                    <a:pt x="2004536" y="3816191"/>
                  </a:cubicBezTo>
                  <a:cubicBezTo>
                    <a:pt x="1991201" y="3813334"/>
                    <a:pt x="1977866" y="3812381"/>
                    <a:pt x="1955959" y="3809524"/>
                  </a:cubicBezTo>
                  <a:cubicBezTo>
                    <a:pt x="1981676" y="3886676"/>
                    <a:pt x="2005489" y="3957161"/>
                    <a:pt x="2029301" y="4026694"/>
                  </a:cubicBezTo>
                  <a:cubicBezTo>
                    <a:pt x="2164556" y="4412456"/>
                    <a:pt x="2299811" y="4799172"/>
                    <a:pt x="2434114" y="5184934"/>
                  </a:cubicBezTo>
                  <a:cubicBezTo>
                    <a:pt x="2464594" y="5271612"/>
                    <a:pt x="2499836" y="5357337"/>
                    <a:pt x="2522696" y="5445919"/>
                  </a:cubicBezTo>
                  <a:cubicBezTo>
                    <a:pt x="2584609" y="5688806"/>
                    <a:pt x="2465546" y="5889784"/>
                    <a:pt x="2224564" y="5957412"/>
                  </a:cubicBezTo>
                  <a:cubicBezTo>
                    <a:pt x="2215991" y="5960269"/>
                    <a:pt x="2207419" y="5965031"/>
                    <a:pt x="2198846" y="5968842"/>
                  </a:cubicBezTo>
                  <a:cubicBezTo>
                    <a:pt x="2157889" y="5968842"/>
                    <a:pt x="2115979" y="5968842"/>
                    <a:pt x="2075021" y="5968842"/>
                  </a:cubicBezTo>
                  <a:cubicBezTo>
                    <a:pt x="2066449" y="5965031"/>
                    <a:pt x="2058829" y="5960269"/>
                    <a:pt x="2049304" y="5958364"/>
                  </a:cubicBezTo>
                  <a:cubicBezTo>
                    <a:pt x="1894046" y="5920264"/>
                    <a:pt x="1794986" y="5821204"/>
                    <a:pt x="1743551" y="5673567"/>
                  </a:cubicBezTo>
                  <a:cubicBezTo>
                    <a:pt x="1662589" y="5443062"/>
                    <a:pt x="1583531" y="5212556"/>
                    <a:pt x="1503521" y="4982051"/>
                  </a:cubicBezTo>
                  <a:cubicBezTo>
                    <a:pt x="1409224" y="4712494"/>
                    <a:pt x="1313974" y="4443889"/>
                    <a:pt x="1219676" y="4174331"/>
                  </a:cubicBezTo>
                  <a:cubicBezTo>
                    <a:pt x="1205389" y="4134326"/>
                    <a:pt x="1192054" y="4094321"/>
                    <a:pt x="1176814" y="4047649"/>
                  </a:cubicBezTo>
                  <a:cubicBezTo>
                    <a:pt x="1160621" y="4065746"/>
                    <a:pt x="1150144" y="4076224"/>
                    <a:pt x="1140619" y="4088606"/>
                  </a:cubicBezTo>
                  <a:cubicBezTo>
                    <a:pt x="977741" y="4307681"/>
                    <a:pt x="815816" y="4525804"/>
                    <a:pt x="652939" y="4744879"/>
                  </a:cubicBezTo>
                  <a:cubicBezTo>
                    <a:pt x="549116" y="4884896"/>
                    <a:pt x="446246" y="5025867"/>
                    <a:pt x="340519" y="5163979"/>
                  </a:cubicBezTo>
                  <a:cubicBezTo>
                    <a:pt x="276701" y="5247799"/>
                    <a:pt x="168116" y="5263992"/>
                    <a:pt x="87154" y="5205889"/>
                  </a:cubicBezTo>
                  <a:cubicBezTo>
                    <a:pt x="20479" y="5158264"/>
                    <a:pt x="7144" y="5089684"/>
                    <a:pt x="7144" y="5012531"/>
                  </a:cubicBezTo>
                  <a:cubicBezTo>
                    <a:pt x="9049" y="3421856"/>
                    <a:pt x="8096" y="1830229"/>
                    <a:pt x="9049" y="238601"/>
                  </a:cubicBezTo>
                  <a:cubicBezTo>
                    <a:pt x="9049" y="102394"/>
                    <a:pt x="38576" y="57626"/>
                    <a:pt x="162401" y="7144"/>
                  </a:cubicBezTo>
                  <a:cubicBezTo>
                    <a:pt x="188119" y="7144"/>
                    <a:pt x="212884" y="7144"/>
                    <a:pt x="238601" y="7144"/>
                  </a:cubicBezTo>
                  <a:close/>
                </a:path>
              </a:pathLst>
            </a:custGeom>
            <a:solidFill>
              <a:srgbClr val="FBCE07"/>
            </a:solidFill>
            <a:ln w="25400" cap="flat">
              <a:solidFill>
                <a:srgbClr val="404040"/>
              </a:solidFill>
              <a:prstDash val="solid"/>
              <a:miter/>
            </a:ln>
            <a:effectLst>
              <a:outerShdw blurRad="63500" sx="102000" sy="102000" algn="ctr" rotWithShape="0">
                <a:prstClr val="black">
                  <a:alpha val="40000"/>
                </a:prstClr>
              </a:outerShdw>
            </a:effectLst>
          </p:spPr>
          <p:txBody>
            <a:bodyPr rtlCol="0" anchor="ctr"/>
            <a:lstStyle/>
            <a:p>
              <a:endParaRPr lang="nl-NL" dirty="0">
                <a:latin typeface="ShellMedium" panose="00000600000000000000" pitchFamily="2" charset="0"/>
              </a:endParaRPr>
            </a:p>
          </p:txBody>
        </p:sp>
      </p:grpSp>
      <p:pic>
        <p:nvPicPr>
          <p:cNvPr id="3" name="Picture 2" descr="A screenshot of a computer&#10;&#10;Description automatically generated">
            <a:extLst>
              <a:ext uri="{FF2B5EF4-FFF2-40B4-BE49-F238E27FC236}">
                <a16:creationId xmlns:a16="http://schemas.microsoft.com/office/drawing/2014/main" id="{CF163C06-2F18-2456-0EA6-64E62AD84429}"/>
              </a:ext>
            </a:extLst>
          </p:cNvPr>
          <p:cNvPicPr>
            <a:picLocks noChangeAspect="1"/>
          </p:cNvPicPr>
          <p:nvPr/>
        </p:nvPicPr>
        <p:blipFill rotWithShape="1">
          <a:blip r:embed="rId5">
            <a:extLst>
              <a:ext uri="{28A0092B-C50C-407E-A947-70E740481C1C}">
                <a14:useLocalDpi xmlns:a14="http://schemas.microsoft.com/office/drawing/2010/main" val="0"/>
              </a:ext>
            </a:extLst>
          </a:blip>
          <a:srcRect r="2974"/>
          <a:stretch/>
        </p:blipFill>
        <p:spPr>
          <a:xfrm>
            <a:off x="4630723" y="1031163"/>
            <a:ext cx="6274212" cy="4021082"/>
          </a:xfrm>
          <a:prstGeom prst="rect">
            <a:avLst/>
          </a:prstGeom>
        </p:spPr>
      </p:pic>
    </p:spTree>
    <p:extLst>
      <p:ext uri="{BB962C8B-B14F-4D97-AF65-F5344CB8AC3E}">
        <p14:creationId xmlns:p14="http://schemas.microsoft.com/office/powerpoint/2010/main" val="2123246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33F5-5706-E7B0-010E-13611248195B}"/>
              </a:ext>
            </a:extLst>
          </p:cNvPr>
          <p:cNvSpPr>
            <a:spLocks noGrp="1"/>
          </p:cNvSpPr>
          <p:nvPr>
            <p:ph type="ctrTitle"/>
          </p:nvPr>
        </p:nvSpPr>
        <p:spPr>
          <a:xfrm>
            <a:off x="1524000" y="652579"/>
            <a:ext cx="9144000" cy="790327"/>
          </a:xfrm>
        </p:spPr>
        <p:txBody>
          <a:bodyPr>
            <a:noAutofit/>
          </a:bodyPr>
          <a:lstStyle/>
          <a:p>
            <a:r>
              <a:rPr lang="en-US" sz="3200" dirty="0"/>
              <a:t>Day 15 : 7-Sep-23 (Thursday) – Azure Data Factory</a:t>
            </a:r>
          </a:p>
        </p:txBody>
      </p:sp>
      <p:sp>
        <p:nvSpPr>
          <p:cNvPr id="11" name="TextBox 10">
            <a:extLst>
              <a:ext uri="{FF2B5EF4-FFF2-40B4-BE49-F238E27FC236}">
                <a16:creationId xmlns:a16="http://schemas.microsoft.com/office/drawing/2014/main" id="{12C3AB2F-D331-2A6E-2D3A-1895AB665ECB}"/>
              </a:ext>
            </a:extLst>
          </p:cNvPr>
          <p:cNvSpPr txBox="1"/>
          <p:nvPr/>
        </p:nvSpPr>
        <p:spPr>
          <a:xfrm>
            <a:off x="774670" y="1442906"/>
            <a:ext cx="10784572" cy="369332"/>
          </a:xfrm>
          <a:prstGeom prst="rect">
            <a:avLst/>
          </a:prstGeom>
          <a:noFill/>
        </p:spPr>
        <p:txBody>
          <a:bodyPr wrap="square">
            <a:spAutoFit/>
          </a:bodyPr>
          <a:lstStyle/>
          <a:p>
            <a:pPr algn="just" rtl="0"/>
            <a:r>
              <a:rPr lang="en-US" dirty="0">
                <a:latin typeface="ShellMedium" panose="00000600000000000000" pitchFamily="50" charset="0"/>
              </a:rPr>
              <a:t>Control Flow :</a:t>
            </a:r>
          </a:p>
        </p:txBody>
      </p:sp>
      <p:pic>
        <p:nvPicPr>
          <p:cNvPr id="5" name="Picture 4">
            <a:extLst>
              <a:ext uri="{FF2B5EF4-FFF2-40B4-BE49-F238E27FC236}">
                <a16:creationId xmlns:a16="http://schemas.microsoft.com/office/drawing/2014/main" id="{8AC4AC69-11DB-0CEF-C13D-634D7B67DAB7}"/>
              </a:ext>
            </a:extLst>
          </p:cNvPr>
          <p:cNvPicPr>
            <a:picLocks noChangeAspect="1"/>
          </p:cNvPicPr>
          <p:nvPr/>
        </p:nvPicPr>
        <p:blipFill>
          <a:blip r:embed="rId2"/>
          <a:stretch>
            <a:fillRect/>
          </a:stretch>
        </p:blipFill>
        <p:spPr>
          <a:xfrm>
            <a:off x="134223" y="2044355"/>
            <a:ext cx="5846212" cy="3148429"/>
          </a:xfrm>
          <a:prstGeom prst="rect">
            <a:avLst/>
          </a:prstGeom>
        </p:spPr>
      </p:pic>
      <p:pic>
        <p:nvPicPr>
          <p:cNvPr id="7" name="Picture 6">
            <a:extLst>
              <a:ext uri="{FF2B5EF4-FFF2-40B4-BE49-F238E27FC236}">
                <a16:creationId xmlns:a16="http://schemas.microsoft.com/office/drawing/2014/main" id="{0E19D1E3-E6F2-3519-83CB-AC9714B52C7B}"/>
              </a:ext>
            </a:extLst>
          </p:cNvPr>
          <p:cNvPicPr>
            <a:picLocks noChangeAspect="1"/>
          </p:cNvPicPr>
          <p:nvPr/>
        </p:nvPicPr>
        <p:blipFill>
          <a:blip r:embed="rId3"/>
          <a:stretch>
            <a:fillRect/>
          </a:stretch>
        </p:blipFill>
        <p:spPr>
          <a:xfrm>
            <a:off x="6096000" y="1926670"/>
            <a:ext cx="5850500" cy="3327472"/>
          </a:xfrm>
          <a:prstGeom prst="rect">
            <a:avLst/>
          </a:prstGeom>
        </p:spPr>
      </p:pic>
      <p:sp>
        <p:nvSpPr>
          <p:cNvPr id="8" name="TextBox 7">
            <a:extLst>
              <a:ext uri="{FF2B5EF4-FFF2-40B4-BE49-F238E27FC236}">
                <a16:creationId xmlns:a16="http://schemas.microsoft.com/office/drawing/2014/main" id="{7A9E74C8-3363-9CAE-83A8-C419F7EDD61E}"/>
              </a:ext>
            </a:extLst>
          </p:cNvPr>
          <p:cNvSpPr txBox="1"/>
          <p:nvPr/>
        </p:nvSpPr>
        <p:spPr>
          <a:xfrm>
            <a:off x="2391453" y="5424901"/>
            <a:ext cx="1331752" cy="369332"/>
          </a:xfrm>
          <a:prstGeom prst="rect">
            <a:avLst/>
          </a:prstGeom>
          <a:noFill/>
        </p:spPr>
        <p:txBody>
          <a:bodyPr wrap="square">
            <a:spAutoFit/>
          </a:bodyPr>
          <a:lstStyle/>
          <a:p>
            <a:pPr algn="just" rtl="0"/>
            <a:r>
              <a:rPr lang="en-US" sz="1800" dirty="0">
                <a:latin typeface="ShellMedium" panose="00000600000000000000" pitchFamily="50" charset="0"/>
              </a:rPr>
              <a:t>Foreach</a:t>
            </a:r>
          </a:p>
        </p:txBody>
      </p:sp>
      <p:sp>
        <p:nvSpPr>
          <p:cNvPr id="9" name="TextBox 8">
            <a:extLst>
              <a:ext uri="{FF2B5EF4-FFF2-40B4-BE49-F238E27FC236}">
                <a16:creationId xmlns:a16="http://schemas.microsoft.com/office/drawing/2014/main" id="{513B5B9A-69EF-A428-7B44-D78FFBAA9794}"/>
              </a:ext>
            </a:extLst>
          </p:cNvPr>
          <p:cNvSpPr txBox="1"/>
          <p:nvPr/>
        </p:nvSpPr>
        <p:spPr>
          <a:xfrm>
            <a:off x="6970141" y="5424901"/>
            <a:ext cx="4102217" cy="369332"/>
          </a:xfrm>
          <a:prstGeom prst="rect">
            <a:avLst/>
          </a:prstGeom>
          <a:noFill/>
        </p:spPr>
        <p:txBody>
          <a:bodyPr wrap="square">
            <a:spAutoFit/>
          </a:bodyPr>
          <a:lstStyle/>
          <a:p>
            <a:pPr algn="just" rtl="0"/>
            <a:r>
              <a:rPr lang="en-US" sz="1800" dirty="0">
                <a:latin typeface="ShellMedium" panose="00000600000000000000" pitchFamily="50" charset="0"/>
              </a:rPr>
              <a:t>If/wait/set variable/append variable</a:t>
            </a:r>
          </a:p>
        </p:txBody>
      </p:sp>
    </p:spTree>
    <p:extLst>
      <p:ext uri="{BB962C8B-B14F-4D97-AF65-F5344CB8AC3E}">
        <p14:creationId xmlns:p14="http://schemas.microsoft.com/office/powerpoint/2010/main" val="2503387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33F5-5706-E7B0-010E-13611248195B}"/>
              </a:ext>
            </a:extLst>
          </p:cNvPr>
          <p:cNvSpPr>
            <a:spLocks noGrp="1"/>
          </p:cNvSpPr>
          <p:nvPr>
            <p:ph type="ctrTitle"/>
          </p:nvPr>
        </p:nvSpPr>
        <p:spPr>
          <a:xfrm>
            <a:off x="1524000" y="652579"/>
            <a:ext cx="9144000" cy="790327"/>
          </a:xfrm>
        </p:spPr>
        <p:txBody>
          <a:bodyPr>
            <a:noAutofit/>
          </a:bodyPr>
          <a:lstStyle/>
          <a:p>
            <a:r>
              <a:rPr lang="en-US" sz="3200" dirty="0"/>
              <a:t>Day 15 : 7-Sep-23 (Thursday) – Azure Data Factory</a:t>
            </a:r>
          </a:p>
        </p:txBody>
      </p:sp>
      <p:sp>
        <p:nvSpPr>
          <p:cNvPr id="11" name="TextBox 10">
            <a:extLst>
              <a:ext uri="{FF2B5EF4-FFF2-40B4-BE49-F238E27FC236}">
                <a16:creationId xmlns:a16="http://schemas.microsoft.com/office/drawing/2014/main" id="{12C3AB2F-D331-2A6E-2D3A-1895AB665ECB}"/>
              </a:ext>
            </a:extLst>
          </p:cNvPr>
          <p:cNvSpPr txBox="1"/>
          <p:nvPr/>
        </p:nvSpPr>
        <p:spPr>
          <a:xfrm>
            <a:off x="774670" y="1442906"/>
            <a:ext cx="10784572" cy="369332"/>
          </a:xfrm>
          <a:prstGeom prst="rect">
            <a:avLst/>
          </a:prstGeom>
          <a:noFill/>
        </p:spPr>
        <p:txBody>
          <a:bodyPr wrap="square">
            <a:spAutoFit/>
          </a:bodyPr>
          <a:lstStyle/>
          <a:p>
            <a:pPr algn="just" rtl="0"/>
            <a:r>
              <a:rPr lang="en-US" dirty="0">
                <a:latin typeface="ShellMedium" panose="00000600000000000000" pitchFamily="50" charset="0"/>
              </a:rPr>
              <a:t>Data Flow :</a:t>
            </a:r>
          </a:p>
        </p:txBody>
      </p:sp>
      <p:sp>
        <p:nvSpPr>
          <p:cNvPr id="8" name="TextBox 7">
            <a:extLst>
              <a:ext uri="{FF2B5EF4-FFF2-40B4-BE49-F238E27FC236}">
                <a16:creationId xmlns:a16="http://schemas.microsoft.com/office/drawing/2014/main" id="{7A9E74C8-3363-9CAE-83A8-C419F7EDD61E}"/>
              </a:ext>
            </a:extLst>
          </p:cNvPr>
          <p:cNvSpPr txBox="1"/>
          <p:nvPr/>
        </p:nvSpPr>
        <p:spPr>
          <a:xfrm>
            <a:off x="2034167" y="5424901"/>
            <a:ext cx="2046323" cy="369332"/>
          </a:xfrm>
          <a:prstGeom prst="rect">
            <a:avLst/>
          </a:prstGeom>
          <a:noFill/>
        </p:spPr>
        <p:txBody>
          <a:bodyPr wrap="square">
            <a:spAutoFit/>
          </a:bodyPr>
          <a:lstStyle/>
          <a:p>
            <a:pPr algn="just" rtl="0"/>
            <a:r>
              <a:rPr lang="en-US" sz="1800" dirty="0">
                <a:latin typeface="ShellMedium" panose="00000600000000000000" pitchFamily="50" charset="0"/>
              </a:rPr>
              <a:t>Derived Column</a:t>
            </a:r>
          </a:p>
        </p:txBody>
      </p:sp>
      <p:sp>
        <p:nvSpPr>
          <p:cNvPr id="9" name="TextBox 8">
            <a:extLst>
              <a:ext uri="{FF2B5EF4-FFF2-40B4-BE49-F238E27FC236}">
                <a16:creationId xmlns:a16="http://schemas.microsoft.com/office/drawing/2014/main" id="{513B5B9A-69EF-A428-7B44-D78FFBAA9794}"/>
              </a:ext>
            </a:extLst>
          </p:cNvPr>
          <p:cNvSpPr txBox="1"/>
          <p:nvPr/>
        </p:nvSpPr>
        <p:spPr>
          <a:xfrm>
            <a:off x="6970141" y="5424901"/>
            <a:ext cx="4102217" cy="369332"/>
          </a:xfrm>
          <a:prstGeom prst="rect">
            <a:avLst/>
          </a:prstGeom>
          <a:noFill/>
        </p:spPr>
        <p:txBody>
          <a:bodyPr wrap="square">
            <a:spAutoFit/>
          </a:bodyPr>
          <a:lstStyle/>
          <a:p>
            <a:pPr algn="ctr" rtl="0"/>
            <a:r>
              <a:rPr lang="en-US" sz="1800" dirty="0">
                <a:latin typeface="ShellMedium" panose="00000600000000000000" pitchFamily="50" charset="0"/>
              </a:rPr>
              <a:t>Select/filter columns</a:t>
            </a:r>
          </a:p>
        </p:txBody>
      </p:sp>
      <p:pic>
        <p:nvPicPr>
          <p:cNvPr id="4" name="Picture 3">
            <a:extLst>
              <a:ext uri="{FF2B5EF4-FFF2-40B4-BE49-F238E27FC236}">
                <a16:creationId xmlns:a16="http://schemas.microsoft.com/office/drawing/2014/main" id="{8F3C4CE9-C2E8-8218-0040-4F16C6336829}"/>
              </a:ext>
            </a:extLst>
          </p:cNvPr>
          <p:cNvPicPr>
            <a:picLocks noChangeAspect="1"/>
          </p:cNvPicPr>
          <p:nvPr/>
        </p:nvPicPr>
        <p:blipFill>
          <a:blip r:embed="rId2"/>
          <a:stretch>
            <a:fillRect/>
          </a:stretch>
        </p:blipFill>
        <p:spPr>
          <a:xfrm>
            <a:off x="118623" y="1926670"/>
            <a:ext cx="5877412" cy="3327472"/>
          </a:xfrm>
          <a:prstGeom prst="rect">
            <a:avLst/>
          </a:prstGeom>
        </p:spPr>
      </p:pic>
      <p:pic>
        <p:nvPicPr>
          <p:cNvPr id="10" name="Picture 9">
            <a:extLst>
              <a:ext uri="{FF2B5EF4-FFF2-40B4-BE49-F238E27FC236}">
                <a16:creationId xmlns:a16="http://schemas.microsoft.com/office/drawing/2014/main" id="{765A55F2-C804-F2FE-2F56-1419F6949B77}"/>
              </a:ext>
            </a:extLst>
          </p:cNvPr>
          <p:cNvPicPr>
            <a:picLocks noChangeAspect="1"/>
          </p:cNvPicPr>
          <p:nvPr/>
        </p:nvPicPr>
        <p:blipFill>
          <a:blip r:embed="rId3"/>
          <a:stretch>
            <a:fillRect/>
          </a:stretch>
        </p:blipFill>
        <p:spPr>
          <a:xfrm>
            <a:off x="6138805" y="1904307"/>
            <a:ext cx="5934572" cy="3372197"/>
          </a:xfrm>
          <a:prstGeom prst="rect">
            <a:avLst/>
          </a:prstGeom>
        </p:spPr>
      </p:pic>
    </p:spTree>
    <p:extLst>
      <p:ext uri="{BB962C8B-B14F-4D97-AF65-F5344CB8AC3E}">
        <p14:creationId xmlns:p14="http://schemas.microsoft.com/office/powerpoint/2010/main" val="2369224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33F5-5706-E7B0-010E-13611248195B}"/>
              </a:ext>
            </a:extLst>
          </p:cNvPr>
          <p:cNvSpPr>
            <a:spLocks noGrp="1"/>
          </p:cNvSpPr>
          <p:nvPr>
            <p:ph type="ctrTitle"/>
          </p:nvPr>
        </p:nvSpPr>
        <p:spPr>
          <a:xfrm>
            <a:off x="1524000" y="652579"/>
            <a:ext cx="9144000" cy="790327"/>
          </a:xfrm>
        </p:spPr>
        <p:txBody>
          <a:bodyPr>
            <a:noAutofit/>
          </a:bodyPr>
          <a:lstStyle/>
          <a:p>
            <a:r>
              <a:rPr lang="en-US" sz="3200" dirty="0"/>
              <a:t>Day 15 : 7-Sep-23 (Thursday) – Azure Data Factory</a:t>
            </a:r>
          </a:p>
        </p:txBody>
      </p:sp>
      <p:sp>
        <p:nvSpPr>
          <p:cNvPr id="11" name="TextBox 10">
            <a:extLst>
              <a:ext uri="{FF2B5EF4-FFF2-40B4-BE49-F238E27FC236}">
                <a16:creationId xmlns:a16="http://schemas.microsoft.com/office/drawing/2014/main" id="{12C3AB2F-D331-2A6E-2D3A-1895AB665ECB}"/>
              </a:ext>
            </a:extLst>
          </p:cNvPr>
          <p:cNvSpPr txBox="1"/>
          <p:nvPr/>
        </p:nvSpPr>
        <p:spPr>
          <a:xfrm>
            <a:off x="774670" y="1442906"/>
            <a:ext cx="10784572" cy="369332"/>
          </a:xfrm>
          <a:prstGeom prst="rect">
            <a:avLst/>
          </a:prstGeom>
          <a:noFill/>
        </p:spPr>
        <p:txBody>
          <a:bodyPr wrap="square">
            <a:spAutoFit/>
          </a:bodyPr>
          <a:lstStyle/>
          <a:p>
            <a:pPr algn="just" rtl="0"/>
            <a:r>
              <a:rPr lang="en-US" dirty="0">
                <a:latin typeface="ShellMedium" panose="00000600000000000000" pitchFamily="50" charset="0"/>
              </a:rPr>
              <a:t>Data Flow :</a:t>
            </a:r>
          </a:p>
        </p:txBody>
      </p:sp>
      <p:sp>
        <p:nvSpPr>
          <p:cNvPr id="8" name="TextBox 7">
            <a:extLst>
              <a:ext uri="{FF2B5EF4-FFF2-40B4-BE49-F238E27FC236}">
                <a16:creationId xmlns:a16="http://schemas.microsoft.com/office/drawing/2014/main" id="{7A9E74C8-3363-9CAE-83A8-C419F7EDD61E}"/>
              </a:ext>
            </a:extLst>
          </p:cNvPr>
          <p:cNvSpPr txBox="1"/>
          <p:nvPr/>
        </p:nvSpPr>
        <p:spPr>
          <a:xfrm>
            <a:off x="2034167" y="5424901"/>
            <a:ext cx="2046323" cy="369332"/>
          </a:xfrm>
          <a:prstGeom prst="rect">
            <a:avLst/>
          </a:prstGeom>
          <a:noFill/>
        </p:spPr>
        <p:txBody>
          <a:bodyPr wrap="square">
            <a:spAutoFit/>
          </a:bodyPr>
          <a:lstStyle/>
          <a:p>
            <a:pPr algn="just" rtl="0"/>
            <a:r>
              <a:rPr lang="en-US" dirty="0">
                <a:latin typeface="ShellMedium" panose="00000600000000000000" pitchFamily="50" charset="0"/>
              </a:rPr>
              <a:t>Conditional split</a:t>
            </a:r>
            <a:endParaRPr lang="en-US" sz="1800" dirty="0">
              <a:latin typeface="ShellMedium" panose="00000600000000000000" pitchFamily="50" charset="0"/>
            </a:endParaRPr>
          </a:p>
        </p:txBody>
      </p:sp>
      <p:sp>
        <p:nvSpPr>
          <p:cNvPr id="9" name="TextBox 8">
            <a:extLst>
              <a:ext uri="{FF2B5EF4-FFF2-40B4-BE49-F238E27FC236}">
                <a16:creationId xmlns:a16="http://schemas.microsoft.com/office/drawing/2014/main" id="{513B5B9A-69EF-A428-7B44-D78FFBAA9794}"/>
              </a:ext>
            </a:extLst>
          </p:cNvPr>
          <p:cNvSpPr txBox="1"/>
          <p:nvPr/>
        </p:nvSpPr>
        <p:spPr>
          <a:xfrm>
            <a:off x="6970141" y="5424901"/>
            <a:ext cx="4102217" cy="369332"/>
          </a:xfrm>
          <a:prstGeom prst="rect">
            <a:avLst/>
          </a:prstGeom>
          <a:noFill/>
        </p:spPr>
        <p:txBody>
          <a:bodyPr wrap="square">
            <a:spAutoFit/>
          </a:bodyPr>
          <a:lstStyle/>
          <a:p>
            <a:pPr algn="ctr" rtl="0"/>
            <a:r>
              <a:rPr lang="en-US" sz="1800" dirty="0">
                <a:latin typeface="ShellMedium" panose="00000600000000000000" pitchFamily="50" charset="0"/>
              </a:rPr>
              <a:t>sink</a:t>
            </a:r>
          </a:p>
        </p:txBody>
      </p:sp>
      <p:pic>
        <p:nvPicPr>
          <p:cNvPr id="5" name="Picture 4">
            <a:extLst>
              <a:ext uri="{FF2B5EF4-FFF2-40B4-BE49-F238E27FC236}">
                <a16:creationId xmlns:a16="http://schemas.microsoft.com/office/drawing/2014/main" id="{FF2D4BE0-EEE1-A992-B42A-44C91A78D8FF}"/>
              </a:ext>
            </a:extLst>
          </p:cNvPr>
          <p:cNvPicPr>
            <a:picLocks noChangeAspect="1"/>
          </p:cNvPicPr>
          <p:nvPr/>
        </p:nvPicPr>
        <p:blipFill>
          <a:blip r:embed="rId2"/>
          <a:stretch>
            <a:fillRect/>
          </a:stretch>
        </p:blipFill>
        <p:spPr>
          <a:xfrm>
            <a:off x="118622" y="1904307"/>
            <a:ext cx="5877412" cy="3348900"/>
          </a:xfrm>
          <a:prstGeom prst="rect">
            <a:avLst/>
          </a:prstGeom>
        </p:spPr>
      </p:pic>
      <p:pic>
        <p:nvPicPr>
          <p:cNvPr id="7" name="Picture 6">
            <a:extLst>
              <a:ext uri="{FF2B5EF4-FFF2-40B4-BE49-F238E27FC236}">
                <a16:creationId xmlns:a16="http://schemas.microsoft.com/office/drawing/2014/main" id="{09AF022E-6AD4-77A4-43AA-51FEC380D800}"/>
              </a:ext>
            </a:extLst>
          </p:cNvPr>
          <p:cNvPicPr>
            <a:picLocks noChangeAspect="1"/>
          </p:cNvPicPr>
          <p:nvPr/>
        </p:nvPicPr>
        <p:blipFill>
          <a:blip r:embed="rId3"/>
          <a:stretch>
            <a:fillRect/>
          </a:stretch>
        </p:blipFill>
        <p:spPr>
          <a:xfrm>
            <a:off x="6096000" y="1812238"/>
            <a:ext cx="5996066" cy="3429000"/>
          </a:xfrm>
          <a:prstGeom prst="rect">
            <a:avLst/>
          </a:prstGeom>
        </p:spPr>
      </p:pic>
    </p:spTree>
    <p:extLst>
      <p:ext uri="{BB962C8B-B14F-4D97-AF65-F5344CB8AC3E}">
        <p14:creationId xmlns:p14="http://schemas.microsoft.com/office/powerpoint/2010/main" val="1686043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33F5-5706-E7B0-010E-13611248195B}"/>
              </a:ext>
            </a:extLst>
          </p:cNvPr>
          <p:cNvSpPr>
            <a:spLocks noGrp="1"/>
          </p:cNvSpPr>
          <p:nvPr>
            <p:ph type="ctrTitle"/>
          </p:nvPr>
        </p:nvSpPr>
        <p:spPr>
          <a:xfrm>
            <a:off x="1524000" y="652579"/>
            <a:ext cx="9144000" cy="790327"/>
          </a:xfrm>
        </p:spPr>
        <p:txBody>
          <a:bodyPr>
            <a:noAutofit/>
          </a:bodyPr>
          <a:lstStyle/>
          <a:p>
            <a:r>
              <a:rPr lang="en-US" sz="3200" dirty="0"/>
              <a:t>Day 15 : 7-Sep-23 (Thursday) – Azure Data Factory</a:t>
            </a:r>
          </a:p>
        </p:txBody>
      </p:sp>
      <p:sp>
        <p:nvSpPr>
          <p:cNvPr id="11" name="TextBox 10">
            <a:extLst>
              <a:ext uri="{FF2B5EF4-FFF2-40B4-BE49-F238E27FC236}">
                <a16:creationId xmlns:a16="http://schemas.microsoft.com/office/drawing/2014/main" id="{12C3AB2F-D331-2A6E-2D3A-1895AB665ECB}"/>
              </a:ext>
            </a:extLst>
          </p:cNvPr>
          <p:cNvSpPr txBox="1"/>
          <p:nvPr/>
        </p:nvSpPr>
        <p:spPr>
          <a:xfrm>
            <a:off x="774670" y="1442906"/>
            <a:ext cx="10784572" cy="369332"/>
          </a:xfrm>
          <a:prstGeom prst="rect">
            <a:avLst/>
          </a:prstGeom>
          <a:noFill/>
        </p:spPr>
        <p:txBody>
          <a:bodyPr wrap="square">
            <a:spAutoFit/>
          </a:bodyPr>
          <a:lstStyle/>
          <a:p>
            <a:pPr algn="just" rtl="0"/>
            <a:r>
              <a:rPr lang="en-US" dirty="0">
                <a:latin typeface="ShellMedium" panose="00000600000000000000" pitchFamily="50" charset="0"/>
              </a:rPr>
              <a:t>Data Flow :</a:t>
            </a:r>
          </a:p>
        </p:txBody>
      </p:sp>
      <p:sp>
        <p:nvSpPr>
          <p:cNvPr id="8" name="TextBox 7">
            <a:extLst>
              <a:ext uri="{FF2B5EF4-FFF2-40B4-BE49-F238E27FC236}">
                <a16:creationId xmlns:a16="http://schemas.microsoft.com/office/drawing/2014/main" id="{7A9E74C8-3363-9CAE-83A8-C419F7EDD61E}"/>
              </a:ext>
            </a:extLst>
          </p:cNvPr>
          <p:cNvSpPr txBox="1"/>
          <p:nvPr/>
        </p:nvSpPr>
        <p:spPr>
          <a:xfrm>
            <a:off x="2034167" y="5424901"/>
            <a:ext cx="2046323" cy="369332"/>
          </a:xfrm>
          <a:prstGeom prst="rect">
            <a:avLst/>
          </a:prstGeom>
          <a:noFill/>
        </p:spPr>
        <p:txBody>
          <a:bodyPr wrap="square">
            <a:spAutoFit/>
          </a:bodyPr>
          <a:lstStyle/>
          <a:p>
            <a:pPr algn="ctr" rtl="0"/>
            <a:r>
              <a:rPr lang="en-US" dirty="0">
                <a:latin typeface="ShellMedium" panose="00000600000000000000" pitchFamily="50" charset="0"/>
              </a:rPr>
              <a:t>Join</a:t>
            </a:r>
            <a:endParaRPr lang="en-US" sz="1800" dirty="0">
              <a:latin typeface="ShellMedium" panose="00000600000000000000" pitchFamily="50" charset="0"/>
            </a:endParaRPr>
          </a:p>
        </p:txBody>
      </p:sp>
      <p:sp>
        <p:nvSpPr>
          <p:cNvPr id="9" name="TextBox 8">
            <a:extLst>
              <a:ext uri="{FF2B5EF4-FFF2-40B4-BE49-F238E27FC236}">
                <a16:creationId xmlns:a16="http://schemas.microsoft.com/office/drawing/2014/main" id="{513B5B9A-69EF-A428-7B44-D78FFBAA9794}"/>
              </a:ext>
            </a:extLst>
          </p:cNvPr>
          <p:cNvSpPr txBox="1"/>
          <p:nvPr/>
        </p:nvSpPr>
        <p:spPr>
          <a:xfrm>
            <a:off x="6970141" y="5424901"/>
            <a:ext cx="4102217" cy="369332"/>
          </a:xfrm>
          <a:prstGeom prst="rect">
            <a:avLst/>
          </a:prstGeom>
          <a:noFill/>
        </p:spPr>
        <p:txBody>
          <a:bodyPr wrap="square">
            <a:spAutoFit/>
          </a:bodyPr>
          <a:lstStyle/>
          <a:p>
            <a:pPr algn="ctr" rtl="0"/>
            <a:r>
              <a:rPr lang="en-US" sz="1800" dirty="0">
                <a:latin typeface="ShellMedium" panose="00000600000000000000" pitchFamily="50" charset="0"/>
              </a:rPr>
              <a:t>Union and Surrogate key</a:t>
            </a:r>
          </a:p>
        </p:txBody>
      </p:sp>
      <p:pic>
        <p:nvPicPr>
          <p:cNvPr id="4" name="Picture 3">
            <a:extLst>
              <a:ext uri="{FF2B5EF4-FFF2-40B4-BE49-F238E27FC236}">
                <a16:creationId xmlns:a16="http://schemas.microsoft.com/office/drawing/2014/main" id="{CFAC3B3B-276E-4190-3440-B7C6E55BED40}"/>
              </a:ext>
            </a:extLst>
          </p:cNvPr>
          <p:cNvPicPr>
            <a:picLocks noChangeAspect="1"/>
          </p:cNvPicPr>
          <p:nvPr/>
        </p:nvPicPr>
        <p:blipFill>
          <a:blip r:embed="rId2"/>
          <a:stretch>
            <a:fillRect/>
          </a:stretch>
        </p:blipFill>
        <p:spPr>
          <a:xfrm>
            <a:off x="114397" y="1839394"/>
            <a:ext cx="5885862" cy="3353715"/>
          </a:xfrm>
          <a:prstGeom prst="rect">
            <a:avLst/>
          </a:prstGeom>
        </p:spPr>
      </p:pic>
      <p:pic>
        <p:nvPicPr>
          <p:cNvPr id="10" name="Picture 9">
            <a:extLst>
              <a:ext uri="{FF2B5EF4-FFF2-40B4-BE49-F238E27FC236}">
                <a16:creationId xmlns:a16="http://schemas.microsoft.com/office/drawing/2014/main" id="{841E292A-8D92-137F-49EA-0719CE091D3E}"/>
              </a:ext>
            </a:extLst>
          </p:cNvPr>
          <p:cNvPicPr>
            <a:picLocks noChangeAspect="1"/>
          </p:cNvPicPr>
          <p:nvPr/>
        </p:nvPicPr>
        <p:blipFill>
          <a:blip r:embed="rId3"/>
          <a:stretch>
            <a:fillRect/>
          </a:stretch>
        </p:blipFill>
        <p:spPr>
          <a:xfrm>
            <a:off x="6096000" y="1812238"/>
            <a:ext cx="5885862" cy="3365977"/>
          </a:xfrm>
          <a:prstGeom prst="rect">
            <a:avLst/>
          </a:prstGeom>
        </p:spPr>
      </p:pic>
    </p:spTree>
    <p:extLst>
      <p:ext uri="{BB962C8B-B14F-4D97-AF65-F5344CB8AC3E}">
        <p14:creationId xmlns:p14="http://schemas.microsoft.com/office/powerpoint/2010/main" val="3401156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33F5-5706-E7B0-010E-13611248195B}"/>
              </a:ext>
            </a:extLst>
          </p:cNvPr>
          <p:cNvSpPr>
            <a:spLocks noGrp="1"/>
          </p:cNvSpPr>
          <p:nvPr>
            <p:ph type="ctrTitle"/>
          </p:nvPr>
        </p:nvSpPr>
        <p:spPr>
          <a:xfrm>
            <a:off x="1524000" y="652579"/>
            <a:ext cx="9144000" cy="790327"/>
          </a:xfrm>
        </p:spPr>
        <p:txBody>
          <a:bodyPr>
            <a:noAutofit/>
          </a:bodyPr>
          <a:lstStyle/>
          <a:p>
            <a:r>
              <a:rPr lang="en-US" sz="3200" dirty="0"/>
              <a:t>Day 15 : 7-Sep-23 (Thursday) – Azure Data Factory</a:t>
            </a:r>
          </a:p>
        </p:txBody>
      </p:sp>
      <p:sp>
        <p:nvSpPr>
          <p:cNvPr id="9" name="TextBox 8">
            <a:extLst>
              <a:ext uri="{FF2B5EF4-FFF2-40B4-BE49-F238E27FC236}">
                <a16:creationId xmlns:a16="http://schemas.microsoft.com/office/drawing/2014/main" id="{513B5B9A-69EF-A428-7B44-D78FFBAA9794}"/>
              </a:ext>
            </a:extLst>
          </p:cNvPr>
          <p:cNvSpPr txBox="1"/>
          <p:nvPr/>
        </p:nvSpPr>
        <p:spPr>
          <a:xfrm>
            <a:off x="864067" y="5424901"/>
            <a:ext cx="10208292" cy="646331"/>
          </a:xfrm>
          <a:prstGeom prst="rect">
            <a:avLst/>
          </a:prstGeom>
          <a:noFill/>
        </p:spPr>
        <p:txBody>
          <a:bodyPr wrap="square">
            <a:spAutoFit/>
          </a:bodyPr>
          <a:lstStyle/>
          <a:p>
            <a:pPr algn="ctr" rtl="0"/>
            <a:r>
              <a:rPr lang="en-US" sz="1800" dirty="0">
                <a:latin typeface="ShellMedium" panose="00000600000000000000" pitchFamily="50" charset="0"/>
              </a:rPr>
              <a:t>Copy Data: Ingest the raw sales data from various sources (e.g., CSV files, databases) into Azure Data Lake Storage.</a:t>
            </a:r>
          </a:p>
        </p:txBody>
      </p:sp>
      <p:pic>
        <p:nvPicPr>
          <p:cNvPr id="5" name="Picture 4">
            <a:extLst>
              <a:ext uri="{FF2B5EF4-FFF2-40B4-BE49-F238E27FC236}">
                <a16:creationId xmlns:a16="http://schemas.microsoft.com/office/drawing/2014/main" id="{8BA8BD81-BE48-7CB6-101A-D9B5C2766583}"/>
              </a:ext>
            </a:extLst>
          </p:cNvPr>
          <p:cNvPicPr>
            <a:picLocks noChangeAspect="1"/>
          </p:cNvPicPr>
          <p:nvPr/>
        </p:nvPicPr>
        <p:blipFill>
          <a:blip r:embed="rId2"/>
          <a:stretch>
            <a:fillRect/>
          </a:stretch>
        </p:blipFill>
        <p:spPr>
          <a:xfrm>
            <a:off x="99934" y="1812238"/>
            <a:ext cx="6017989" cy="3429000"/>
          </a:xfrm>
          <a:prstGeom prst="rect">
            <a:avLst/>
          </a:prstGeom>
        </p:spPr>
      </p:pic>
      <p:pic>
        <p:nvPicPr>
          <p:cNvPr id="10" name="Picture 9">
            <a:extLst>
              <a:ext uri="{FF2B5EF4-FFF2-40B4-BE49-F238E27FC236}">
                <a16:creationId xmlns:a16="http://schemas.microsoft.com/office/drawing/2014/main" id="{761A799B-8136-309E-D776-25F9F437EDAE}"/>
              </a:ext>
            </a:extLst>
          </p:cNvPr>
          <p:cNvPicPr>
            <a:picLocks noChangeAspect="1"/>
          </p:cNvPicPr>
          <p:nvPr/>
        </p:nvPicPr>
        <p:blipFill>
          <a:blip r:embed="rId3"/>
          <a:stretch>
            <a:fillRect/>
          </a:stretch>
        </p:blipFill>
        <p:spPr>
          <a:xfrm>
            <a:off x="6184993" y="1812239"/>
            <a:ext cx="6007007" cy="3429000"/>
          </a:xfrm>
          <a:prstGeom prst="rect">
            <a:avLst/>
          </a:prstGeom>
        </p:spPr>
      </p:pic>
    </p:spTree>
    <p:extLst>
      <p:ext uri="{BB962C8B-B14F-4D97-AF65-F5344CB8AC3E}">
        <p14:creationId xmlns:p14="http://schemas.microsoft.com/office/powerpoint/2010/main" val="2731790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33F5-5706-E7B0-010E-13611248195B}"/>
              </a:ext>
            </a:extLst>
          </p:cNvPr>
          <p:cNvSpPr>
            <a:spLocks noGrp="1"/>
          </p:cNvSpPr>
          <p:nvPr>
            <p:ph type="ctrTitle"/>
          </p:nvPr>
        </p:nvSpPr>
        <p:spPr>
          <a:xfrm>
            <a:off x="1524000" y="652579"/>
            <a:ext cx="9144000" cy="790327"/>
          </a:xfrm>
        </p:spPr>
        <p:txBody>
          <a:bodyPr>
            <a:noAutofit/>
          </a:bodyPr>
          <a:lstStyle/>
          <a:p>
            <a:r>
              <a:rPr lang="en-US" sz="3200" dirty="0"/>
              <a:t>Day 15 : 7-Sep-23 (Thursday) – Azure Data Factory</a:t>
            </a:r>
          </a:p>
        </p:txBody>
      </p:sp>
      <p:sp>
        <p:nvSpPr>
          <p:cNvPr id="9" name="TextBox 8">
            <a:extLst>
              <a:ext uri="{FF2B5EF4-FFF2-40B4-BE49-F238E27FC236}">
                <a16:creationId xmlns:a16="http://schemas.microsoft.com/office/drawing/2014/main" id="{513B5B9A-69EF-A428-7B44-D78FFBAA9794}"/>
              </a:ext>
            </a:extLst>
          </p:cNvPr>
          <p:cNvSpPr txBox="1"/>
          <p:nvPr/>
        </p:nvSpPr>
        <p:spPr>
          <a:xfrm>
            <a:off x="864067" y="5424901"/>
            <a:ext cx="10208292" cy="646331"/>
          </a:xfrm>
          <a:prstGeom prst="rect">
            <a:avLst/>
          </a:prstGeom>
          <a:noFill/>
        </p:spPr>
        <p:txBody>
          <a:bodyPr wrap="square">
            <a:spAutoFit/>
          </a:bodyPr>
          <a:lstStyle/>
          <a:p>
            <a:pPr algn="ctr" rtl="0"/>
            <a:r>
              <a:rPr lang="en-US" sz="1800" dirty="0">
                <a:latin typeface="ShellMedium" panose="00000600000000000000" pitchFamily="50" charset="0"/>
              </a:rPr>
              <a:t>Rest API </a:t>
            </a:r>
            <a:r>
              <a:rPr lang="en-US" sz="1800" dirty="0">
                <a:latin typeface="ShellMedium" panose="00000600000000000000" pitchFamily="50" charset="0"/>
                <a:sym typeface="Wingdings" panose="05000000000000000000" pitchFamily="2" charset="2"/>
              </a:rPr>
              <a:t> Source : Copy Data  Data Flow</a:t>
            </a:r>
          </a:p>
          <a:p>
            <a:pPr algn="ctr" rtl="0"/>
            <a:endParaRPr lang="en-US" sz="1800" dirty="0">
              <a:latin typeface="ShellMedium" panose="00000600000000000000" pitchFamily="50" charset="0"/>
            </a:endParaRPr>
          </a:p>
        </p:txBody>
      </p:sp>
      <p:pic>
        <p:nvPicPr>
          <p:cNvPr id="4" name="Picture 3">
            <a:extLst>
              <a:ext uri="{FF2B5EF4-FFF2-40B4-BE49-F238E27FC236}">
                <a16:creationId xmlns:a16="http://schemas.microsoft.com/office/drawing/2014/main" id="{B3EF37CF-E496-B203-E098-07E6DFB4FAC0}"/>
              </a:ext>
            </a:extLst>
          </p:cNvPr>
          <p:cNvPicPr>
            <a:picLocks noChangeAspect="1"/>
          </p:cNvPicPr>
          <p:nvPr/>
        </p:nvPicPr>
        <p:blipFill>
          <a:blip r:embed="rId2"/>
          <a:stretch>
            <a:fillRect/>
          </a:stretch>
        </p:blipFill>
        <p:spPr>
          <a:xfrm>
            <a:off x="88993" y="1821625"/>
            <a:ext cx="6007007" cy="3419614"/>
          </a:xfrm>
          <a:prstGeom prst="rect">
            <a:avLst/>
          </a:prstGeom>
        </p:spPr>
      </p:pic>
      <p:pic>
        <p:nvPicPr>
          <p:cNvPr id="7" name="Picture 6">
            <a:extLst>
              <a:ext uri="{FF2B5EF4-FFF2-40B4-BE49-F238E27FC236}">
                <a16:creationId xmlns:a16="http://schemas.microsoft.com/office/drawing/2014/main" id="{6AE877B3-4AFE-1945-0701-6F27180B4ACB}"/>
              </a:ext>
            </a:extLst>
          </p:cNvPr>
          <p:cNvPicPr>
            <a:picLocks noChangeAspect="1"/>
          </p:cNvPicPr>
          <p:nvPr/>
        </p:nvPicPr>
        <p:blipFill>
          <a:blip r:embed="rId3"/>
          <a:stretch>
            <a:fillRect/>
          </a:stretch>
        </p:blipFill>
        <p:spPr>
          <a:xfrm>
            <a:off x="6096000" y="1799357"/>
            <a:ext cx="6063051" cy="3464149"/>
          </a:xfrm>
          <a:prstGeom prst="rect">
            <a:avLst/>
          </a:prstGeom>
        </p:spPr>
      </p:pic>
    </p:spTree>
    <p:extLst>
      <p:ext uri="{BB962C8B-B14F-4D97-AF65-F5344CB8AC3E}">
        <p14:creationId xmlns:p14="http://schemas.microsoft.com/office/powerpoint/2010/main" val="1646331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33F5-5706-E7B0-010E-13611248195B}"/>
              </a:ext>
            </a:extLst>
          </p:cNvPr>
          <p:cNvSpPr>
            <a:spLocks noGrp="1"/>
          </p:cNvSpPr>
          <p:nvPr>
            <p:ph type="ctrTitle"/>
          </p:nvPr>
        </p:nvSpPr>
        <p:spPr>
          <a:xfrm>
            <a:off x="1524000" y="652579"/>
            <a:ext cx="9144000" cy="790327"/>
          </a:xfrm>
        </p:spPr>
        <p:txBody>
          <a:bodyPr>
            <a:noAutofit/>
          </a:bodyPr>
          <a:lstStyle/>
          <a:p>
            <a:r>
              <a:rPr lang="en-US" sz="3200" dirty="0"/>
              <a:t>Day 16 : 8-Sep-23 (Friday) – Azure Data Factory</a:t>
            </a:r>
          </a:p>
        </p:txBody>
      </p:sp>
      <p:sp>
        <p:nvSpPr>
          <p:cNvPr id="9" name="TextBox 8">
            <a:extLst>
              <a:ext uri="{FF2B5EF4-FFF2-40B4-BE49-F238E27FC236}">
                <a16:creationId xmlns:a16="http://schemas.microsoft.com/office/drawing/2014/main" id="{513B5B9A-69EF-A428-7B44-D78FFBAA9794}"/>
              </a:ext>
            </a:extLst>
          </p:cNvPr>
          <p:cNvSpPr txBox="1"/>
          <p:nvPr/>
        </p:nvSpPr>
        <p:spPr>
          <a:xfrm>
            <a:off x="459708" y="1442906"/>
            <a:ext cx="10208292" cy="1754326"/>
          </a:xfrm>
          <a:prstGeom prst="rect">
            <a:avLst/>
          </a:prstGeom>
          <a:noFill/>
        </p:spPr>
        <p:txBody>
          <a:bodyPr wrap="square">
            <a:spAutoFit/>
          </a:bodyPr>
          <a:lstStyle/>
          <a:p>
            <a:pPr algn="just" rtl="0"/>
            <a:r>
              <a:rPr lang="en-US" sz="1800" dirty="0">
                <a:latin typeface="ShellMedium" panose="00000600000000000000" pitchFamily="50" charset="0"/>
              </a:rPr>
              <a:t>Realtime scenarios – </a:t>
            </a:r>
          </a:p>
          <a:p>
            <a:pPr marL="342900" indent="-342900" algn="just" rtl="0">
              <a:buAutoNum type="arabicPeriod"/>
            </a:pPr>
            <a:r>
              <a:rPr lang="en-US" dirty="0">
                <a:latin typeface="ShellMedium" panose="00000600000000000000" pitchFamily="50" charset="0"/>
              </a:rPr>
              <a:t>Data Migration – From the existing files, heterogeneous sources migrate the data to homogeneous DW or data mart.</a:t>
            </a:r>
          </a:p>
          <a:p>
            <a:pPr marL="342900" indent="-342900" algn="just" rtl="0">
              <a:buAutoNum type="arabicPeriod"/>
            </a:pPr>
            <a:r>
              <a:rPr lang="en-US" sz="1800" dirty="0">
                <a:latin typeface="ShellMedium" panose="00000600000000000000" pitchFamily="50" charset="0"/>
              </a:rPr>
              <a:t>Intermediate Stage Layers – We perform data cleansing, scrubbing and other transformation on the data </a:t>
            </a:r>
            <a:r>
              <a:rPr lang="en-US" dirty="0">
                <a:latin typeface="ShellMedium" panose="00000600000000000000" pitchFamily="50" charset="0"/>
              </a:rPr>
              <a:t>before loading into DW/DM.</a:t>
            </a:r>
          </a:p>
          <a:p>
            <a:pPr marL="342900" indent="-342900" algn="just" rtl="0">
              <a:buAutoNum type="arabicPeriod"/>
            </a:pPr>
            <a:r>
              <a:rPr lang="en-US" sz="1800" dirty="0">
                <a:latin typeface="ShellMedium" panose="00000600000000000000" pitchFamily="50" charset="0"/>
              </a:rPr>
              <a:t>Azure data migration from on premises to cloud DW.</a:t>
            </a:r>
          </a:p>
        </p:txBody>
      </p:sp>
      <p:pic>
        <p:nvPicPr>
          <p:cNvPr id="3" name="Picture 2">
            <a:extLst>
              <a:ext uri="{FF2B5EF4-FFF2-40B4-BE49-F238E27FC236}">
                <a16:creationId xmlns:a16="http://schemas.microsoft.com/office/drawing/2014/main" id="{EB5A923D-BEE9-6B1A-35C0-409D0EEFAF12}"/>
              </a:ext>
            </a:extLst>
          </p:cNvPr>
          <p:cNvPicPr>
            <a:picLocks noChangeAspect="1"/>
          </p:cNvPicPr>
          <p:nvPr/>
        </p:nvPicPr>
        <p:blipFill>
          <a:blip r:embed="rId2"/>
          <a:stretch>
            <a:fillRect/>
          </a:stretch>
        </p:blipFill>
        <p:spPr>
          <a:xfrm>
            <a:off x="646651" y="3303165"/>
            <a:ext cx="5449349" cy="3405844"/>
          </a:xfrm>
          <a:prstGeom prst="rect">
            <a:avLst/>
          </a:prstGeom>
        </p:spPr>
      </p:pic>
      <p:pic>
        <p:nvPicPr>
          <p:cNvPr id="5" name="Picture 4">
            <a:extLst>
              <a:ext uri="{FF2B5EF4-FFF2-40B4-BE49-F238E27FC236}">
                <a16:creationId xmlns:a16="http://schemas.microsoft.com/office/drawing/2014/main" id="{6BFC88CC-8100-8E67-A3AB-2F6BF24D2CA4}"/>
              </a:ext>
            </a:extLst>
          </p:cNvPr>
          <p:cNvPicPr>
            <a:picLocks noChangeAspect="1"/>
          </p:cNvPicPr>
          <p:nvPr/>
        </p:nvPicPr>
        <p:blipFill>
          <a:blip r:embed="rId3"/>
          <a:stretch>
            <a:fillRect/>
          </a:stretch>
        </p:blipFill>
        <p:spPr>
          <a:xfrm>
            <a:off x="6291743" y="3278697"/>
            <a:ext cx="5527646" cy="3454779"/>
          </a:xfrm>
          <a:prstGeom prst="rect">
            <a:avLst/>
          </a:prstGeom>
        </p:spPr>
      </p:pic>
    </p:spTree>
    <p:extLst>
      <p:ext uri="{BB962C8B-B14F-4D97-AF65-F5344CB8AC3E}">
        <p14:creationId xmlns:p14="http://schemas.microsoft.com/office/powerpoint/2010/main" val="3324436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33F5-5706-E7B0-010E-13611248195B}"/>
              </a:ext>
            </a:extLst>
          </p:cNvPr>
          <p:cNvSpPr>
            <a:spLocks noGrp="1"/>
          </p:cNvSpPr>
          <p:nvPr>
            <p:ph type="ctrTitle"/>
          </p:nvPr>
        </p:nvSpPr>
        <p:spPr>
          <a:xfrm>
            <a:off x="1524000" y="652579"/>
            <a:ext cx="9144000" cy="790327"/>
          </a:xfrm>
        </p:spPr>
        <p:txBody>
          <a:bodyPr>
            <a:noAutofit/>
          </a:bodyPr>
          <a:lstStyle/>
          <a:p>
            <a:r>
              <a:rPr lang="en-US" sz="3200" dirty="0"/>
              <a:t>Day 16 : 8-Sep-23 (Friday) – Azure Data Factory</a:t>
            </a:r>
          </a:p>
        </p:txBody>
      </p:sp>
      <p:pic>
        <p:nvPicPr>
          <p:cNvPr id="4" name="Picture 3">
            <a:extLst>
              <a:ext uri="{FF2B5EF4-FFF2-40B4-BE49-F238E27FC236}">
                <a16:creationId xmlns:a16="http://schemas.microsoft.com/office/drawing/2014/main" id="{CA0C76AE-3D5D-DC24-7B4C-9407962B1B61}"/>
              </a:ext>
            </a:extLst>
          </p:cNvPr>
          <p:cNvPicPr>
            <a:picLocks noChangeAspect="1"/>
          </p:cNvPicPr>
          <p:nvPr/>
        </p:nvPicPr>
        <p:blipFill>
          <a:blip r:embed="rId2"/>
          <a:stretch>
            <a:fillRect/>
          </a:stretch>
        </p:blipFill>
        <p:spPr>
          <a:xfrm>
            <a:off x="121920" y="1779733"/>
            <a:ext cx="5863555" cy="3664722"/>
          </a:xfrm>
          <a:prstGeom prst="rect">
            <a:avLst/>
          </a:prstGeom>
        </p:spPr>
      </p:pic>
      <p:pic>
        <p:nvPicPr>
          <p:cNvPr id="6" name="Picture 5">
            <a:extLst>
              <a:ext uri="{FF2B5EF4-FFF2-40B4-BE49-F238E27FC236}">
                <a16:creationId xmlns:a16="http://schemas.microsoft.com/office/drawing/2014/main" id="{08257FA4-C8BA-20AA-0610-77A8E098F45C}"/>
              </a:ext>
            </a:extLst>
          </p:cNvPr>
          <p:cNvPicPr>
            <a:picLocks noChangeAspect="1"/>
          </p:cNvPicPr>
          <p:nvPr/>
        </p:nvPicPr>
        <p:blipFill>
          <a:blip r:embed="rId3"/>
          <a:stretch>
            <a:fillRect/>
          </a:stretch>
        </p:blipFill>
        <p:spPr>
          <a:xfrm>
            <a:off x="6075936" y="1779733"/>
            <a:ext cx="5963664" cy="3727290"/>
          </a:xfrm>
          <a:prstGeom prst="rect">
            <a:avLst/>
          </a:prstGeom>
        </p:spPr>
      </p:pic>
    </p:spTree>
    <p:extLst>
      <p:ext uri="{BB962C8B-B14F-4D97-AF65-F5344CB8AC3E}">
        <p14:creationId xmlns:p14="http://schemas.microsoft.com/office/powerpoint/2010/main" val="626947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33F5-5706-E7B0-010E-13611248195B}"/>
              </a:ext>
            </a:extLst>
          </p:cNvPr>
          <p:cNvSpPr>
            <a:spLocks noGrp="1"/>
          </p:cNvSpPr>
          <p:nvPr>
            <p:ph type="ctrTitle"/>
          </p:nvPr>
        </p:nvSpPr>
        <p:spPr>
          <a:xfrm>
            <a:off x="1524000" y="652579"/>
            <a:ext cx="9144000" cy="790327"/>
          </a:xfrm>
        </p:spPr>
        <p:txBody>
          <a:bodyPr>
            <a:noAutofit/>
          </a:bodyPr>
          <a:lstStyle/>
          <a:p>
            <a:r>
              <a:rPr lang="en-US" sz="3200" dirty="0"/>
              <a:t>Day 16 : 8-Sep-23 (Friday) – Azure Data Factory</a:t>
            </a:r>
          </a:p>
        </p:txBody>
      </p:sp>
      <p:sp>
        <p:nvSpPr>
          <p:cNvPr id="9" name="TextBox 8">
            <a:extLst>
              <a:ext uri="{FF2B5EF4-FFF2-40B4-BE49-F238E27FC236}">
                <a16:creationId xmlns:a16="http://schemas.microsoft.com/office/drawing/2014/main" id="{513B5B9A-69EF-A428-7B44-D78FFBAA9794}"/>
              </a:ext>
            </a:extLst>
          </p:cNvPr>
          <p:cNvSpPr txBox="1"/>
          <p:nvPr/>
        </p:nvSpPr>
        <p:spPr>
          <a:xfrm>
            <a:off x="459708" y="1442906"/>
            <a:ext cx="10208292" cy="369332"/>
          </a:xfrm>
          <a:prstGeom prst="rect">
            <a:avLst/>
          </a:prstGeom>
          <a:noFill/>
        </p:spPr>
        <p:txBody>
          <a:bodyPr wrap="square">
            <a:spAutoFit/>
          </a:bodyPr>
          <a:lstStyle/>
          <a:p>
            <a:pPr algn="just" rtl="0"/>
            <a:r>
              <a:rPr lang="en-US" sz="1800" b="1" dirty="0">
                <a:effectLst/>
                <a:latin typeface="Calibri" panose="020F0502020204030204" pitchFamily="34" charset="0"/>
                <a:ea typeface="Calibri" panose="020F0502020204030204" pitchFamily="34" charset="0"/>
                <a:cs typeface="Times New Roman" panose="02020603050405020304" pitchFamily="18" charset="0"/>
              </a:rPr>
              <a:t>Change data capture (CDC) – in source if your data updates in real time.</a:t>
            </a:r>
            <a:endParaRPr lang="en-US" sz="1800" dirty="0">
              <a:latin typeface="ShellMedium" panose="00000600000000000000" pitchFamily="50" charset="0"/>
            </a:endParaRPr>
          </a:p>
        </p:txBody>
      </p:sp>
      <p:pic>
        <p:nvPicPr>
          <p:cNvPr id="4" name="Picture 3">
            <a:extLst>
              <a:ext uri="{FF2B5EF4-FFF2-40B4-BE49-F238E27FC236}">
                <a16:creationId xmlns:a16="http://schemas.microsoft.com/office/drawing/2014/main" id="{10248E8B-C35B-16A2-A654-AE85C42815B3}"/>
              </a:ext>
            </a:extLst>
          </p:cNvPr>
          <p:cNvPicPr>
            <a:picLocks noChangeAspect="1"/>
          </p:cNvPicPr>
          <p:nvPr/>
        </p:nvPicPr>
        <p:blipFill>
          <a:blip r:embed="rId2"/>
          <a:stretch>
            <a:fillRect/>
          </a:stretch>
        </p:blipFill>
        <p:spPr>
          <a:xfrm>
            <a:off x="152400" y="2233233"/>
            <a:ext cx="5943600" cy="3714750"/>
          </a:xfrm>
          <a:prstGeom prst="rect">
            <a:avLst/>
          </a:prstGeom>
        </p:spPr>
      </p:pic>
      <p:pic>
        <p:nvPicPr>
          <p:cNvPr id="6" name="Picture 5">
            <a:extLst>
              <a:ext uri="{FF2B5EF4-FFF2-40B4-BE49-F238E27FC236}">
                <a16:creationId xmlns:a16="http://schemas.microsoft.com/office/drawing/2014/main" id="{C19DF115-CEBE-6A28-9245-EE21551CAF0B}"/>
              </a:ext>
            </a:extLst>
          </p:cNvPr>
          <p:cNvPicPr>
            <a:picLocks noChangeAspect="1"/>
          </p:cNvPicPr>
          <p:nvPr/>
        </p:nvPicPr>
        <p:blipFill>
          <a:blip r:embed="rId3"/>
          <a:stretch>
            <a:fillRect/>
          </a:stretch>
        </p:blipFill>
        <p:spPr>
          <a:xfrm>
            <a:off x="6248400" y="2233233"/>
            <a:ext cx="5943600" cy="3714750"/>
          </a:xfrm>
          <a:prstGeom prst="rect">
            <a:avLst/>
          </a:prstGeom>
        </p:spPr>
      </p:pic>
    </p:spTree>
    <p:extLst>
      <p:ext uri="{BB962C8B-B14F-4D97-AF65-F5344CB8AC3E}">
        <p14:creationId xmlns:p14="http://schemas.microsoft.com/office/powerpoint/2010/main" val="176151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33F5-5706-E7B0-010E-13611248195B}"/>
              </a:ext>
            </a:extLst>
          </p:cNvPr>
          <p:cNvSpPr>
            <a:spLocks noGrp="1"/>
          </p:cNvSpPr>
          <p:nvPr>
            <p:ph type="ctrTitle"/>
          </p:nvPr>
        </p:nvSpPr>
        <p:spPr>
          <a:xfrm>
            <a:off x="1524000" y="652579"/>
            <a:ext cx="9144000" cy="790327"/>
          </a:xfrm>
        </p:spPr>
        <p:txBody>
          <a:bodyPr>
            <a:noAutofit/>
          </a:bodyPr>
          <a:lstStyle/>
          <a:p>
            <a:r>
              <a:rPr lang="en-US" sz="3200" dirty="0"/>
              <a:t>Day 16 : 8-Sep-23 (Friday) – Azure Data Factory</a:t>
            </a:r>
          </a:p>
        </p:txBody>
      </p:sp>
      <p:sp>
        <p:nvSpPr>
          <p:cNvPr id="9" name="TextBox 8">
            <a:extLst>
              <a:ext uri="{FF2B5EF4-FFF2-40B4-BE49-F238E27FC236}">
                <a16:creationId xmlns:a16="http://schemas.microsoft.com/office/drawing/2014/main" id="{513B5B9A-69EF-A428-7B44-D78FFBAA9794}"/>
              </a:ext>
            </a:extLst>
          </p:cNvPr>
          <p:cNvSpPr txBox="1"/>
          <p:nvPr/>
        </p:nvSpPr>
        <p:spPr>
          <a:xfrm>
            <a:off x="459708" y="1442906"/>
            <a:ext cx="10208292" cy="369332"/>
          </a:xfrm>
          <a:prstGeom prst="rect">
            <a:avLst/>
          </a:prstGeom>
          <a:noFill/>
        </p:spPr>
        <p:txBody>
          <a:bodyPr wrap="square">
            <a:spAutoFit/>
          </a:bodyPr>
          <a:lstStyle/>
          <a:p>
            <a:pPr algn="just" rtl="0"/>
            <a:r>
              <a:rPr lang="en-US" sz="1800" b="1" dirty="0">
                <a:effectLst/>
                <a:latin typeface="Calibri" panose="020F0502020204030204" pitchFamily="34" charset="0"/>
                <a:ea typeface="Calibri" panose="020F0502020204030204" pitchFamily="34" charset="0"/>
                <a:cs typeface="Times New Roman" panose="02020603050405020304" pitchFamily="18" charset="0"/>
              </a:rPr>
              <a:t>Change data capture (CDC) – in source if your data updates in real time.</a:t>
            </a:r>
            <a:endParaRPr lang="en-US" sz="1800" dirty="0">
              <a:latin typeface="ShellMedium" panose="00000600000000000000" pitchFamily="50" charset="0"/>
            </a:endParaRPr>
          </a:p>
        </p:txBody>
      </p:sp>
      <p:pic>
        <p:nvPicPr>
          <p:cNvPr id="3" name="Picture 2">
            <a:extLst>
              <a:ext uri="{FF2B5EF4-FFF2-40B4-BE49-F238E27FC236}">
                <a16:creationId xmlns:a16="http://schemas.microsoft.com/office/drawing/2014/main" id="{E8C75102-059B-2C01-8812-4D3733B3237D}"/>
              </a:ext>
            </a:extLst>
          </p:cNvPr>
          <p:cNvPicPr>
            <a:picLocks noChangeAspect="1"/>
          </p:cNvPicPr>
          <p:nvPr/>
        </p:nvPicPr>
        <p:blipFill>
          <a:blip r:embed="rId2"/>
          <a:stretch>
            <a:fillRect/>
          </a:stretch>
        </p:blipFill>
        <p:spPr>
          <a:xfrm>
            <a:off x="152400" y="2233233"/>
            <a:ext cx="5943600" cy="3714750"/>
          </a:xfrm>
          <a:prstGeom prst="rect">
            <a:avLst/>
          </a:prstGeom>
        </p:spPr>
      </p:pic>
      <p:pic>
        <p:nvPicPr>
          <p:cNvPr id="5" name="Picture 4">
            <a:extLst>
              <a:ext uri="{FF2B5EF4-FFF2-40B4-BE49-F238E27FC236}">
                <a16:creationId xmlns:a16="http://schemas.microsoft.com/office/drawing/2014/main" id="{6D702F8B-6EAC-C5E3-1E11-9D5E594B6A19}"/>
              </a:ext>
            </a:extLst>
          </p:cNvPr>
          <p:cNvPicPr>
            <a:picLocks noChangeAspect="1"/>
          </p:cNvPicPr>
          <p:nvPr/>
        </p:nvPicPr>
        <p:blipFill>
          <a:blip r:embed="rId3"/>
          <a:stretch>
            <a:fillRect/>
          </a:stretch>
        </p:blipFill>
        <p:spPr>
          <a:xfrm>
            <a:off x="6170103" y="2233233"/>
            <a:ext cx="5943600" cy="3714750"/>
          </a:xfrm>
          <a:prstGeom prst="rect">
            <a:avLst/>
          </a:prstGeom>
        </p:spPr>
      </p:pic>
    </p:spTree>
    <p:extLst>
      <p:ext uri="{BB962C8B-B14F-4D97-AF65-F5344CB8AC3E}">
        <p14:creationId xmlns:p14="http://schemas.microsoft.com/office/powerpoint/2010/main" val="3381488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4658" r="30858"/>
          <a:stretch/>
        </p:blipFill>
        <p:spPr>
          <a:xfrm>
            <a:off x="4865021" y="724"/>
            <a:ext cx="7352146" cy="6857276"/>
          </a:xfrm>
          <a:prstGeom prst="rect">
            <a:avLst/>
          </a:prstGeom>
        </p:spPr>
      </p:pic>
      <p:pic>
        <p:nvPicPr>
          <p:cNvPr id="4" name="Picture 3">
            <a:extLst>
              <a:ext uri="{FF2B5EF4-FFF2-40B4-BE49-F238E27FC236}">
                <a16:creationId xmlns:a16="http://schemas.microsoft.com/office/drawing/2014/main" id="{39F45C3C-ADF9-47FF-A289-27B85AE6C0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771"/>
            <a:ext cx="1775421" cy="1775421"/>
          </a:xfrm>
          <a:prstGeom prst="rect">
            <a:avLst/>
          </a:prstGeom>
          <a:solidFill>
            <a:schemeClr val="bg1"/>
          </a:solidFill>
        </p:spPr>
      </p:pic>
      <p:sp>
        <p:nvSpPr>
          <p:cNvPr id="7" name="Title 7">
            <a:extLst>
              <a:ext uri="{FF2B5EF4-FFF2-40B4-BE49-F238E27FC236}">
                <a16:creationId xmlns:a16="http://schemas.microsoft.com/office/drawing/2014/main" id="{57D43724-F00D-4E72-9E97-9A32880359C0}"/>
              </a:ext>
            </a:extLst>
          </p:cNvPr>
          <p:cNvSpPr txBox="1">
            <a:spLocks/>
          </p:cNvSpPr>
          <p:nvPr/>
        </p:nvSpPr>
        <p:spPr>
          <a:xfrm>
            <a:off x="2663152" y="3052762"/>
            <a:ext cx="6865696" cy="752475"/>
          </a:xfrm>
          <a:prstGeom prst="rect">
            <a:avLst/>
          </a:prstGeom>
        </p:spPr>
        <p:txBody>
          <a:bodyPr lIns="0"/>
          <a:lstStyle>
            <a:lvl1pPr algn="l" defTabSz="1219170" rtl="0" eaLnBrk="1" latinLnBrk="0" hangingPunct="1">
              <a:lnSpc>
                <a:spcPct val="100000"/>
              </a:lnSpc>
              <a:spcBef>
                <a:spcPct val="0"/>
              </a:spcBef>
              <a:buNone/>
              <a:defRPr sz="2400" b="0" kern="1200" cap="none" baseline="0">
                <a:solidFill>
                  <a:schemeClr val="tx1"/>
                </a:solidFill>
                <a:latin typeface="+mj-lt"/>
                <a:ea typeface="+mj-ea"/>
                <a:cs typeface="+mj-cs"/>
              </a:defRPr>
            </a:lvl1pPr>
          </a:lstStyle>
          <a:p>
            <a:r>
              <a:rPr lang="en-GB" sz="4000" dirty="0">
                <a:solidFill>
                  <a:srgbClr val="404040"/>
                </a:solidFill>
                <a:latin typeface="ShellMedium" panose="00000600000000000000" pitchFamily="2" charset="0"/>
              </a:rPr>
              <a:t>Journey Presentation Week-3</a:t>
            </a:r>
            <a:endParaRPr lang="en-GB" sz="4000" dirty="0">
              <a:solidFill>
                <a:srgbClr val="404040"/>
              </a:solidFill>
              <a:latin typeface="ShellHeavy" panose="00000700000000000000" pitchFamily="2" charset="0"/>
            </a:endParaRPr>
          </a:p>
        </p:txBody>
      </p:sp>
    </p:spTree>
    <p:extLst>
      <p:ext uri="{BB962C8B-B14F-4D97-AF65-F5344CB8AC3E}">
        <p14:creationId xmlns:p14="http://schemas.microsoft.com/office/powerpoint/2010/main" val="441354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33F5-5706-E7B0-010E-13611248195B}"/>
              </a:ext>
            </a:extLst>
          </p:cNvPr>
          <p:cNvSpPr>
            <a:spLocks noGrp="1"/>
          </p:cNvSpPr>
          <p:nvPr>
            <p:ph type="ctrTitle"/>
          </p:nvPr>
        </p:nvSpPr>
        <p:spPr>
          <a:xfrm>
            <a:off x="1524000" y="652579"/>
            <a:ext cx="9144000" cy="790327"/>
          </a:xfrm>
        </p:spPr>
        <p:txBody>
          <a:bodyPr>
            <a:noAutofit/>
          </a:bodyPr>
          <a:lstStyle/>
          <a:p>
            <a:r>
              <a:rPr lang="en-US" sz="3200" dirty="0"/>
              <a:t>Day 16 : 8-Sep-23 (Friday) – Azure Data Factory</a:t>
            </a:r>
          </a:p>
        </p:txBody>
      </p:sp>
      <p:sp>
        <p:nvSpPr>
          <p:cNvPr id="9" name="TextBox 8">
            <a:extLst>
              <a:ext uri="{FF2B5EF4-FFF2-40B4-BE49-F238E27FC236}">
                <a16:creationId xmlns:a16="http://schemas.microsoft.com/office/drawing/2014/main" id="{513B5B9A-69EF-A428-7B44-D78FFBAA9794}"/>
              </a:ext>
            </a:extLst>
          </p:cNvPr>
          <p:cNvSpPr txBox="1"/>
          <p:nvPr/>
        </p:nvSpPr>
        <p:spPr>
          <a:xfrm>
            <a:off x="459708" y="1442906"/>
            <a:ext cx="10208292" cy="369332"/>
          </a:xfrm>
          <a:prstGeom prst="rect">
            <a:avLst/>
          </a:prstGeom>
          <a:noFill/>
        </p:spPr>
        <p:txBody>
          <a:bodyPr wrap="square">
            <a:spAutoFit/>
          </a:bodyPr>
          <a:lstStyle/>
          <a:p>
            <a:pPr algn="just" rtl="0"/>
            <a:r>
              <a:rPr lang="en-US" sz="1800" b="1" dirty="0">
                <a:effectLst/>
                <a:latin typeface="Calibri" panose="020F0502020204030204" pitchFamily="34" charset="0"/>
                <a:ea typeface="Calibri" panose="020F0502020204030204" pitchFamily="34" charset="0"/>
                <a:cs typeface="Times New Roman" panose="02020603050405020304" pitchFamily="18" charset="0"/>
              </a:rPr>
              <a:t>Lookup activity</a:t>
            </a:r>
            <a:endParaRPr lang="en-US" sz="1800" dirty="0">
              <a:latin typeface="ShellMedium" panose="00000600000000000000" pitchFamily="50" charset="0"/>
            </a:endParaRPr>
          </a:p>
        </p:txBody>
      </p:sp>
      <p:pic>
        <p:nvPicPr>
          <p:cNvPr id="4" name="Picture 3">
            <a:extLst>
              <a:ext uri="{FF2B5EF4-FFF2-40B4-BE49-F238E27FC236}">
                <a16:creationId xmlns:a16="http://schemas.microsoft.com/office/drawing/2014/main" id="{C5F0F8E8-DF14-1A0B-8E97-2AD88F02525A}"/>
              </a:ext>
            </a:extLst>
          </p:cNvPr>
          <p:cNvPicPr>
            <a:picLocks noChangeAspect="1"/>
          </p:cNvPicPr>
          <p:nvPr/>
        </p:nvPicPr>
        <p:blipFill>
          <a:blip r:embed="rId2"/>
          <a:stretch>
            <a:fillRect/>
          </a:stretch>
        </p:blipFill>
        <p:spPr>
          <a:xfrm>
            <a:off x="3124200" y="2150465"/>
            <a:ext cx="5943600" cy="3714750"/>
          </a:xfrm>
          <a:prstGeom prst="rect">
            <a:avLst/>
          </a:prstGeom>
        </p:spPr>
      </p:pic>
    </p:spTree>
    <p:extLst>
      <p:ext uri="{BB962C8B-B14F-4D97-AF65-F5344CB8AC3E}">
        <p14:creationId xmlns:p14="http://schemas.microsoft.com/office/powerpoint/2010/main" val="1665645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33F5-5706-E7B0-010E-13611248195B}"/>
              </a:ext>
            </a:extLst>
          </p:cNvPr>
          <p:cNvSpPr>
            <a:spLocks noGrp="1"/>
          </p:cNvSpPr>
          <p:nvPr>
            <p:ph type="ctrTitle"/>
          </p:nvPr>
        </p:nvSpPr>
        <p:spPr>
          <a:xfrm>
            <a:off x="1524000" y="652579"/>
            <a:ext cx="9144000" cy="790327"/>
          </a:xfrm>
        </p:spPr>
        <p:txBody>
          <a:bodyPr>
            <a:noAutofit/>
          </a:bodyPr>
          <a:lstStyle/>
          <a:p>
            <a:r>
              <a:rPr lang="en-US" sz="3200" dirty="0"/>
              <a:t>Day 12 : 4-Sep-23 (Monday) – Azure Storage Types </a:t>
            </a:r>
          </a:p>
        </p:txBody>
      </p:sp>
      <p:sp>
        <p:nvSpPr>
          <p:cNvPr id="3" name="Subtitle 2">
            <a:extLst>
              <a:ext uri="{FF2B5EF4-FFF2-40B4-BE49-F238E27FC236}">
                <a16:creationId xmlns:a16="http://schemas.microsoft.com/office/drawing/2014/main" id="{19A616DB-3F9E-A772-06B0-094B17EB5488}"/>
              </a:ext>
            </a:extLst>
          </p:cNvPr>
          <p:cNvSpPr>
            <a:spLocks noGrp="1"/>
          </p:cNvSpPr>
          <p:nvPr>
            <p:ph type="subTitle" idx="1"/>
          </p:nvPr>
        </p:nvSpPr>
        <p:spPr>
          <a:xfrm>
            <a:off x="1524000" y="1543573"/>
            <a:ext cx="9144000" cy="5629013"/>
          </a:xfrm>
        </p:spPr>
        <p:txBody>
          <a:bodyPr>
            <a:noAutofit/>
          </a:bodyPr>
          <a:lstStyle/>
          <a:p>
            <a:pPr marL="457200" indent="-457200" algn="just" rtl="0">
              <a:buFont typeface="+mj-lt"/>
              <a:buAutoNum type="arabicPeriod"/>
            </a:pPr>
            <a:r>
              <a:rPr lang="en-US" sz="1600" dirty="0">
                <a:latin typeface="ShellMedium" panose="00000600000000000000" pitchFamily="50" charset="0"/>
              </a:rPr>
              <a:t>Azure data factory is cloud based ETL(extract, transform, load) service that allows us to create data-driven pipelines for orchestrating data movement and transforming data at scale.</a:t>
            </a:r>
          </a:p>
          <a:p>
            <a:pPr marL="457200" indent="-457200" algn="just" rtl="0">
              <a:buFont typeface="+mj-lt"/>
              <a:buAutoNum type="arabicPeriod"/>
            </a:pPr>
            <a:r>
              <a:rPr lang="en-US" sz="1600" dirty="0">
                <a:latin typeface="ShellMedium" panose="00000600000000000000" pitchFamily="50" charset="0"/>
              </a:rPr>
              <a:t>Performed a group activity : Work with Azure Storage to explore redundancy options and storage tiers. You will start by creating an Azure Storage account and gaining an understanding of the available redundancy options, such as LRS, ZRS, GRS, and RA-GRS.</a:t>
            </a:r>
            <a:br>
              <a:rPr lang="en-US" sz="1600" dirty="0">
                <a:latin typeface="ShellMedium" panose="00000600000000000000" pitchFamily="50" charset="0"/>
              </a:rPr>
            </a:br>
            <a:endParaRPr lang="en-US" sz="1600" dirty="0">
              <a:latin typeface="ShellMedium" panose="00000600000000000000" pitchFamily="50" charset="0"/>
            </a:endParaRPr>
          </a:p>
          <a:p>
            <a:pPr marL="457200" indent="-457200" algn="just" rtl="0">
              <a:buFont typeface="+mj-lt"/>
              <a:buAutoNum type="arabicPeriod"/>
            </a:pPr>
            <a:r>
              <a:rPr lang="en-US" sz="1600" dirty="0">
                <a:latin typeface="ShellMedium" panose="00000600000000000000" pitchFamily="50" charset="0"/>
              </a:rPr>
              <a:t>Successfully created Azure Storage Blob and dataset, Azure Data Lake storage, Queues, </a:t>
            </a:r>
            <a:r>
              <a:rPr lang="en-US" sz="1600" dirty="0" err="1">
                <a:latin typeface="ShellMedium" panose="00000600000000000000" pitchFamily="50" charset="0"/>
              </a:rPr>
              <a:t>Fileshare</a:t>
            </a:r>
            <a:r>
              <a:rPr lang="en-US" sz="1600" dirty="0">
                <a:latin typeface="ShellMedium" panose="00000600000000000000" pitchFamily="50" charset="0"/>
              </a:rPr>
              <a:t>, Table..</a:t>
            </a:r>
          </a:p>
          <a:p>
            <a:pPr marL="457200" indent="-457200" algn="just" rtl="0">
              <a:buFont typeface="+mj-lt"/>
              <a:buAutoNum type="arabicPeriod"/>
            </a:pPr>
            <a:endParaRPr lang="en-US" sz="1600" dirty="0">
              <a:latin typeface="ShellMedium" panose="00000600000000000000" pitchFamily="50" charset="0"/>
            </a:endParaRPr>
          </a:p>
          <a:p>
            <a:pPr algn="just" rtl="0"/>
            <a:endParaRPr lang="en-US" dirty="0"/>
          </a:p>
        </p:txBody>
      </p:sp>
      <p:pic>
        <p:nvPicPr>
          <p:cNvPr id="5" name="Picture 4">
            <a:extLst>
              <a:ext uri="{FF2B5EF4-FFF2-40B4-BE49-F238E27FC236}">
                <a16:creationId xmlns:a16="http://schemas.microsoft.com/office/drawing/2014/main" id="{E2FC4740-0527-B2EC-AAE6-FD37EB129738}"/>
              </a:ext>
            </a:extLst>
          </p:cNvPr>
          <p:cNvPicPr>
            <a:picLocks noChangeAspect="1"/>
          </p:cNvPicPr>
          <p:nvPr/>
        </p:nvPicPr>
        <p:blipFill rotWithShape="1">
          <a:blip r:embed="rId2"/>
          <a:srcRect b="33759"/>
          <a:stretch/>
        </p:blipFill>
        <p:spPr>
          <a:xfrm>
            <a:off x="2212025" y="3849919"/>
            <a:ext cx="7767950" cy="2929015"/>
          </a:xfrm>
          <a:prstGeom prst="rect">
            <a:avLst/>
          </a:prstGeom>
        </p:spPr>
      </p:pic>
    </p:spTree>
    <p:extLst>
      <p:ext uri="{BB962C8B-B14F-4D97-AF65-F5344CB8AC3E}">
        <p14:creationId xmlns:p14="http://schemas.microsoft.com/office/powerpoint/2010/main" val="793833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33F5-5706-E7B0-010E-13611248195B}"/>
              </a:ext>
            </a:extLst>
          </p:cNvPr>
          <p:cNvSpPr>
            <a:spLocks noGrp="1"/>
          </p:cNvSpPr>
          <p:nvPr>
            <p:ph type="ctrTitle"/>
          </p:nvPr>
        </p:nvSpPr>
        <p:spPr>
          <a:xfrm>
            <a:off x="1524000" y="652579"/>
            <a:ext cx="9144000" cy="790327"/>
          </a:xfrm>
        </p:spPr>
        <p:txBody>
          <a:bodyPr>
            <a:noAutofit/>
          </a:bodyPr>
          <a:lstStyle/>
          <a:p>
            <a:r>
              <a:rPr lang="en-US" sz="3200" dirty="0"/>
              <a:t>Day 12 : 4-Sep-23 (Monday) – Azure Storage Types </a:t>
            </a:r>
          </a:p>
        </p:txBody>
      </p:sp>
      <p:sp>
        <p:nvSpPr>
          <p:cNvPr id="3" name="Subtitle 2">
            <a:extLst>
              <a:ext uri="{FF2B5EF4-FFF2-40B4-BE49-F238E27FC236}">
                <a16:creationId xmlns:a16="http://schemas.microsoft.com/office/drawing/2014/main" id="{19A616DB-3F9E-A772-06B0-094B17EB5488}"/>
              </a:ext>
            </a:extLst>
          </p:cNvPr>
          <p:cNvSpPr>
            <a:spLocks noGrp="1"/>
          </p:cNvSpPr>
          <p:nvPr>
            <p:ph type="subTitle" idx="1"/>
          </p:nvPr>
        </p:nvSpPr>
        <p:spPr>
          <a:xfrm>
            <a:off x="1524000" y="1543573"/>
            <a:ext cx="9144000" cy="5629013"/>
          </a:xfrm>
        </p:spPr>
        <p:txBody>
          <a:bodyPr>
            <a:noAutofit/>
          </a:bodyPr>
          <a:lstStyle/>
          <a:p>
            <a:pPr algn="just" rtl="0"/>
            <a:r>
              <a:rPr lang="en-US" sz="1600" dirty="0">
                <a:latin typeface="ShellMedium" panose="00000600000000000000" pitchFamily="50" charset="0"/>
              </a:rPr>
              <a:t>Hosted a static website in Blob storage.</a:t>
            </a:r>
          </a:p>
          <a:p>
            <a:pPr algn="just" rtl="0"/>
            <a:endParaRPr lang="en-US" dirty="0"/>
          </a:p>
        </p:txBody>
      </p:sp>
      <p:pic>
        <p:nvPicPr>
          <p:cNvPr id="4" name="Picture 3">
            <a:extLst>
              <a:ext uri="{FF2B5EF4-FFF2-40B4-BE49-F238E27FC236}">
                <a16:creationId xmlns:a16="http://schemas.microsoft.com/office/drawing/2014/main" id="{29B5F0E8-ACC6-4767-D487-E485D922DD1B}"/>
              </a:ext>
            </a:extLst>
          </p:cNvPr>
          <p:cNvPicPr>
            <a:picLocks noChangeAspect="1"/>
          </p:cNvPicPr>
          <p:nvPr/>
        </p:nvPicPr>
        <p:blipFill>
          <a:blip r:embed="rId2"/>
          <a:stretch>
            <a:fillRect/>
          </a:stretch>
        </p:blipFill>
        <p:spPr>
          <a:xfrm>
            <a:off x="1524000" y="2254713"/>
            <a:ext cx="7395757" cy="4206732"/>
          </a:xfrm>
          <a:prstGeom prst="rect">
            <a:avLst/>
          </a:prstGeom>
        </p:spPr>
      </p:pic>
      <p:pic>
        <p:nvPicPr>
          <p:cNvPr id="6" name="Picture 5">
            <a:extLst>
              <a:ext uri="{FF2B5EF4-FFF2-40B4-BE49-F238E27FC236}">
                <a16:creationId xmlns:a16="http://schemas.microsoft.com/office/drawing/2014/main" id="{43F03645-53AE-8F17-DC79-5525F25CD131}"/>
              </a:ext>
            </a:extLst>
          </p:cNvPr>
          <p:cNvPicPr>
            <a:picLocks noChangeAspect="1"/>
          </p:cNvPicPr>
          <p:nvPr/>
        </p:nvPicPr>
        <p:blipFill>
          <a:blip r:embed="rId3"/>
          <a:stretch>
            <a:fillRect/>
          </a:stretch>
        </p:blipFill>
        <p:spPr>
          <a:xfrm>
            <a:off x="9253754" y="3523376"/>
            <a:ext cx="2516000" cy="1509600"/>
          </a:xfrm>
          <a:prstGeom prst="rect">
            <a:avLst/>
          </a:prstGeom>
        </p:spPr>
      </p:pic>
    </p:spTree>
    <p:extLst>
      <p:ext uri="{BB962C8B-B14F-4D97-AF65-F5344CB8AC3E}">
        <p14:creationId xmlns:p14="http://schemas.microsoft.com/office/powerpoint/2010/main" val="3343753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33F5-5706-E7B0-010E-13611248195B}"/>
              </a:ext>
            </a:extLst>
          </p:cNvPr>
          <p:cNvSpPr>
            <a:spLocks noGrp="1"/>
          </p:cNvSpPr>
          <p:nvPr>
            <p:ph type="ctrTitle"/>
          </p:nvPr>
        </p:nvSpPr>
        <p:spPr>
          <a:xfrm>
            <a:off x="1524000" y="652579"/>
            <a:ext cx="9144000" cy="790327"/>
          </a:xfrm>
        </p:spPr>
        <p:txBody>
          <a:bodyPr>
            <a:noAutofit/>
          </a:bodyPr>
          <a:lstStyle/>
          <a:p>
            <a:r>
              <a:rPr lang="en-US" sz="3200" dirty="0"/>
              <a:t>Day 13 : 5-Sep-23 (Tuesday) – Azure Storage Types + Data Factory</a:t>
            </a:r>
          </a:p>
        </p:txBody>
      </p:sp>
      <p:sp>
        <p:nvSpPr>
          <p:cNvPr id="3" name="Subtitle 2">
            <a:extLst>
              <a:ext uri="{FF2B5EF4-FFF2-40B4-BE49-F238E27FC236}">
                <a16:creationId xmlns:a16="http://schemas.microsoft.com/office/drawing/2014/main" id="{19A616DB-3F9E-A772-06B0-094B17EB5488}"/>
              </a:ext>
            </a:extLst>
          </p:cNvPr>
          <p:cNvSpPr>
            <a:spLocks noGrp="1"/>
          </p:cNvSpPr>
          <p:nvPr>
            <p:ph type="subTitle" idx="1"/>
          </p:nvPr>
        </p:nvSpPr>
        <p:spPr>
          <a:xfrm>
            <a:off x="1524000" y="1543573"/>
            <a:ext cx="9144000" cy="5629013"/>
          </a:xfrm>
        </p:spPr>
        <p:txBody>
          <a:bodyPr>
            <a:noAutofit/>
          </a:bodyPr>
          <a:lstStyle/>
          <a:p>
            <a:pPr algn="just" rtl="0"/>
            <a:r>
              <a:rPr lang="en-US" sz="1600" dirty="0">
                <a:latin typeface="ShellMedium" panose="00000600000000000000" pitchFamily="50" charset="0"/>
              </a:rPr>
              <a:t>SSIS – SQL Server Integration Service</a:t>
            </a:r>
          </a:p>
          <a:p>
            <a:pPr algn="just" rtl="0"/>
            <a:r>
              <a:rPr lang="en-US" sz="1600" dirty="0">
                <a:latin typeface="ShellMedium" panose="00000600000000000000" pitchFamily="50" charset="0"/>
              </a:rPr>
              <a:t>SSAS – SQL Server Analytical Service</a:t>
            </a:r>
          </a:p>
          <a:p>
            <a:pPr algn="just" rtl="0"/>
            <a:r>
              <a:rPr lang="en-US" sz="1600" dirty="0">
                <a:latin typeface="ShellMedium" panose="00000600000000000000" pitchFamily="50" charset="0"/>
              </a:rPr>
              <a:t>SSRS – SQL Server Reporting Service</a:t>
            </a:r>
          </a:p>
          <a:p>
            <a:pPr algn="just" rtl="0"/>
            <a:r>
              <a:rPr lang="en-US" sz="1600" dirty="0">
                <a:latin typeface="ShellMedium" panose="00000600000000000000" pitchFamily="50" charset="0"/>
              </a:rPr>
              <a:t>Designed Pipelines</a:t>
            </a:r>
          </a:p>
          <a:p>
            <a:pPr algn="just" rtl="0"/>
            <a:endParaRPr lang="en-US" sz="1600" dirty="0">
              <a:latin typeface="ShellMedium" panose="00000600000000000000" pitchFamily="50" charset="0"/>
            </a:endParaRPr>
          </a:p>
          <a:p>
            <a:pPr algn="just" rtl="0"/>
            <a:endParaRPr lang="en-US" sz="1600" dirty="0">
              <a:latin typeface="ShellMedium" panose="00000600000000000000" pitchFamily="50" charset="0"/>
            </a:endParaRPr>
          </a:p>
        </p:txBody>
      </p:sp>
      <p:pic>
        <p:nvPicPr>
          <p:cNvPr id="5" name="Picture 4">
            <a:extLst>
              <a:ext uri="{FF2B5EF4-FFF2-40B4-BE49-F238E27FC236}">
                <a16:creationId xmlns:a16="http://schemas.microsoft.com/office/drawing/2014/main" id="{CF154294-B2AB-3BDC-D215-E14B3B31CEC0}"/>
              </a:ext>
            </a:extLst>
          </p:cNvPr>
          <p:cNvPicPr>
            <a:picLocks noChangeAspect="1"/>
          </p:cNvPicPr>
          <p:nvPr/>
        </p:nvPicPr>
        <p:blipFill>
          <a:blip r:embed="rId2"/>
          <a:stretch>
            <a:fillRect/>
          </a:stretch>
        </p:blipFill>
        <p:spPr>
          <a:xfrm>
            <a:off x="3124200" y="3034479"/>
            <a:ext cx="5943600" cy="3389630"/>
          </a:xfrm>
          <a:prstGeom prst="rect">
            <a:avLst/>
          </a:prstGeom>
        </p:spPr>
      </p:pic>
    </p:spTree>
    <p:extLst>
      <p:ext uri="{BB962C8B-B14F-4D97-AF65-F5344CB8AC3E}">
        <p14:creationId xmlns:p14="http://schemas.microsoft.com/office/powerpoint/2010/main" val="1916616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33F5-5706-E7B0-010E-13611248195B}"/>
              </a:ext>
            </a:extLst>
          </p:cNvPr>
          <p:cNvSpPr>
            <a:spLocks noGrp="1"/>
          </p:cNvSpPr>
          <p:nvPr>
            <p:ph type="ctrTitle"/>
          </p:nvPr>
        </p:nvSpPr>
        <p:spPr>
          <a:xfrm>
            <a:off x="1524000" y="652579"/>
            <a:ext cx="9144000" cy="790327"/>
          </a:xfrm>
        </p:spPr>
        <p:txBody>
          <a:bodyPr>
            <a:noAutofit/>
          </a:bodyPr>
          <a:lstStyle/>
          <a:p>
            <a:r>
              <a:rPr lang="en-US" sz="3200" dirty="0"/>
              <a:t>Day 13 : 5-Sep-23 (Tuesday) – Azure Storage Types + Data Factory</a:t>
            </a:r>
          </a:p>
        </p:txBody>
      </p:sp>
      <p:pic>
        <p:nvPicPr>
          <p:cNvPr id="4" name="Picture 3">
            <a:extLst>
              <a:ext uri="{FF2B5EF4-FFF2-40B4-BE49-F238E27FC236}">
                <a16:creationId xmlns:a16="http://schemas.microsoft.com/office/drawing/2014/main" id="{E618383B-DE1D-611F-DA09-C71D952F4460}"/>
              </a:ext>
            </a:extLst>
          </p:cNvPr>
          <p:cNvPicPr>
            <a:picLocks noChangeAspect="1"/>
          </p:cNvPicPr>
          <p:nvPr/>
        </p:nvPicPr>
        <p:blipFill>
          <a:blip r:embed="rId2"/>
          <a:stretch>
            <a:fillRect/>
          </a:stretch>
        </p:blipFill>
        <p:spPr>
          <a:xfrm>
            <a:off x="102054" y="1890908"/>
            <a:ext cx="5926962" cy="3392805"/>
          </a:xfrm>
          <a:prstGeom prst="rect">
            <a:avLst/>
          </a:prstGeom>
        </p:spPr>
      </p:pic>
      <p:pic>
        <p:nvPicPr>
          <p:cNvPr id="6" name="Picture 5">
            <a:extLst>
              <a:ext uri="{FF2B5EF4-FFF2-40B4-BE49-F238E27FC236}">
                <a16:creationId xmlns:a16="http://schemas.microsoft.com/office/drawing/2014/main" id="{16981D97-1760-7749-139C-28E1857995F2}"/>
              </a:ext>
            </a:extLst>
          </p:cNvPr>
          <p:cNvPicPr>
            <a:picLocks noChangeAspect="1"/>
          </p:cNvPicPr>
          <p:nvPr/>
        </p:nvPicPr>
        <p:blipFill>
          <a:blip r:embed="rId3"/>
          <a:stretch>
            <a:fillRect/>
          </a:stretch>
        </p:blipFill>
        <p:spPr>
          <a:xfrm>
            <a:off x="6096000" y="1890908"/>
            <a:ext cx="5943600" cy="3392805"/>
          </a:xfrm>
          <a:prstGeom prst="rect">
            <a:avLst/>
          </a:prstGeom>
        </p:spPr>
      </p:pic>
      <p:sp>
        <p:nvSpPr>
          <p:cNvPr id="8" name="TextBox 7">
            <a:extLst>
              <a:ext uri="{FF2B5EF4-FFF2-40B4-BE49-F238E27FC236}">
                <a16:creationId xmlns:a16="http://schemas.microsoft.com/office/drawing/2014/main" id="{0D24E77A-5555-038E-8A28-5CCFC9BEB8A0}"/>
              </a:ext>
            </a:extLst>
          </p:cNvPr>
          <p:cNvSpPr txBox="1"/>
          <p:nvPr/>
        </p:nvSpPr>
        <p:spPr>
          <a:xfrm>
            <a:off x="1193334" y="5446382"/>
            <a:ext cx="3378666" cy="369332"/>
          </a:xfrm>
          <a:prstGeom prst="rect">
            <a:avLst/>
          </a:prstGeom>
          <a:noFill/>
        </p:spPr>
        <p:txBody>
          <a:bodyPr wrap="square">
            <a:spAutoFit/>
          </a:bodyPr>
          <a:lstStyle/>
          <a:p>
            <a:pPr algn="just" rtl="0"/>
            <a:r>
              <a:rPr lang="en-US" sz="1800" dirty="0">
                <a:latin typeface="ShellMedium" panose="00000600000000000000" pitchFamily="50" charset="0"/>
              </a:rPr>
              <a:t>Datasets – source/target(sink)</a:t>
            </a:r>
          </a:p>
        </p:txBody>
      </p:sp>
      <p:sp>
        <p:nvSpPr>
          <p:cNvPr id="10" name="TextBox 9">
            <a:extLst>
              <a:ext uri="{FF2B5EF4-FFF2-40B4-BE49-F238E27FC236}">
                <a16:creationId xmlns:a16="http://schemas.microsoft.com/office/drawing/2014/main" id="{57241A9D-D7AB-F21F-ADC5-517966B4A633}"/>
              </a:ext>
            </a:extLst>
          </p:cNvPr>
          <p:cNvSpPr txBox="1"/>
          <p:nvPr/>
        </p:nvSpPr>
        <p:spPr>
          <a:xfrm>
            <a:off x="7166470" y="5446382"/>
            <a:ext cx="3802660" cy="369332"/>
          </a:xfrm>
          <a:prstGeom prst="rect">
            <a:avLst/>
          </a:prstGeom>
          <a:noFill/>
        </p:spPr>
        <p:txBody>
          <a:bodyPr wrap="square">
            <a:spAutoFit/>
          </a:bodyPr>
          <a:lstStyle/>
          <a:p>
            <a:pPr algn="just" rtl="0"/>
            <a:r>
              <a:rPr lang="en-US" sz="1800" dirty="0">
                <a:latin typeface="ShellMedium" panose="00000600000000000000" pitchFamily="50" charset="0"/>
              </a:rPr>
              <a:t>Linked services – connection string</a:t>
            </a:r>
          </a:p>
        </p:txBody>
      </p:sp>
    </p:spTree>
    <p:extLst>
      <p:ext uri="{BB962C8B-B14F-4D97-AF65-F5344CB8AC3E}">
        <p14:creationId xmlns:p14="http://schemas.microsoft.com/office/powerpoint/2010/main" val="572937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33F5-5706-E7B0-010E-13611248195B}"/>
              </a:ext>
            </a:extLst>
          </p:cNvPr>
          <p:cNvSpPr>
            <a:spLocks noGrp="1"/>
          </p:cNvSpPr>
          <p:nvPr>
            <p:ph type="ctrTitle"/>
          </p:nvPr>
        </p:nvSpPr>
        <p:spPr>
          <a:xfrm>
            <a:off x="1524000" y="652579"/>
            <a:ext cx="9144000" cy="790327"/>
          </a:xfrm>
        </p:spPr>
        <p:txBody>
          <a:bodyPr>
            <a:noAutofit/>
          </a:bodyPr>
          <a:lstStyle/>
          <a:p>
            <a:r>
              <a:rPr lang="en-US" sz="3200" dirty="0"/>
              <a:t>Day 13 : 5-Sep-23 (Tuesday) – Azure Storage Types + Data Factory</a:t>
            </a:r>
          </a:p>
        </p:txBody>
      </p:sp>
      <p:sp>
        <p:nvSpPr>
          <p:cNvPr id="11" name="TextBox 10">
            <a:extLst>
              <a:ext uri="{FF2B5EF4-FFF2-40B4-BE49-F238E27FC236}">
                <a16:creationId xmlns:a16="http://schemas.microsoft.com/office/drawing/2014/main" id="{12C3AB2F-D331-2A6E-2D3A-1895AB665ECB}"/>
              </a:ext>
            </a:extLst>
          </p:cNvPr>
          <p:cNvSpPr txBox="1"/>
          <p:nvPr/>
        </p:nvSpPr>
        <p:spPr>
          <a:xfrm>
            <a:off x="774670" y="1442906"/>
            <a:ext cx="10784572" cy="646331"/>
          </a:xfrm>
          <a:prstGeom prst="rect">
            <a:avLst/>
          </a:prstGeom>
          <a:noFill/>
        </p:spPr>
        <p:txBody>
          <a:bodyPr wrap="square">
            <a:spAutoFit/>
          </a:bodyPr>
          <a:lstStyle/>
          <a:p>
            <a:pPr algn="just" rtl="0"/>
            <a:r>
              <a:rPr lang="en-US" sz="1800" dirty="0">
                <a:latin typeface="ShellMedium" panose="00000600000000000000" pitchFamily="50" charset="0"/>
              </a:rPr>
              <a:t>Azure blob </a:t>
            </a:r>
            <a:r>
              <a:rPr lang="en-US" sz="1800" dirty="0" err="1">
                <a:latin typeface="ShellMedium" panose="00000600000000000000" pitchFamily="50" charset="0"/>
              </a:rPr>
              <a:t>src</a:t>
            </a:r>
            <a:r>
              <a:rPr lang="en-US" sz="1800" dirty="0">
                <a:latin typeface="ShellMedium" panose="00000600000000000000" pitchFamily="50" charset="0"/>
              </a:rPr>
              <a:t> </a:t>
            </a:r>
            <a:r>
              <a:rPr lang="en-US" sz="1800" dirty="0">
                <a:latin typeface="ShellMedium" panose="00000600000000000000" pitchFamily="50" charset="0"/>
                <a:sym typeface="Wingdings" panose="05000000000000000000" pitchFamily="2" charset="2"/>
              </a:rPr>
              <a:t> azure data lake target usin</a:t>
            </a:r>
            <a:r>
              <a:rPr lang="en-US" dirty="0">
                <a:latin typeface="ShellMedium" panose="00000600000000000000" pitchFamily="50" charset="0"/>
                <a:sym typeface="Wingdings" panose="05000000000000000000" pitchFamily="2" charset="2"/>
              </a:rPr>
              <a:t>g copy data activity</a:t>
            </a:r>
            <a:endParaRPr lang="en-US" sz="1800" dirty="0">
              <a:latin typeface="ShellMedium" panose="00000600000000000000" pitchFamily="50" charset="0"/>
              <a:sym typeface="Wingdings" panose="05000000000000000000" pitchFamily="2" charset="2"/>
            </a:endParaRPr>
          </a:p>
          <a:p>
            <a:pPr algn="just" rtl="0"/>
            <a:r>
              <a:rPr lang="en-US" dirty="0">
                <a:latin typeface="ShellMedium" panose="00000600000000000000" pitchFamily="50" charset="0"/>
                <a:sym typeface="Wingdings" panose="05000000000000000000" pitchFamily="2" charset="2"/>
              </a:rPr>
              <a:t>Low code no code – LCNC</a:t>
            </a:r>
            <a:endParaRPr lang="en-US" sz="1800" dirty="0">
              <a:latin typeface="ShellMedium" panose="00000600000000000000" pitchFamily="50" charset="0"/>
            </a:endParaRPr>
          </a:p>
        </p:txBody>
      </p:sp>
      <p:pic>
        <p:nvPicPr>
          <p:cNvPr id="5" name="Picture 4">
            <a:extLst>
              <a:ext uri="{FF2B5EF4-FFF2-40B4-BE49-F238E27FC236}">
                <a16:creationId xmlns:a16="http://schemas.microsoft.com/office/drawing/2014/main" id="{A8559A62-6F66-E08E-1E4F-34E6713B8D18}"/>
              </a:ext>
            </a:extLst>
          </p:cNvPr>
          <p:cNvPicPr>
            <a:picLocks noChangeAspect="1"/>
          </p:cNvPicPr>
          <p:nvPr/>
        </p:nvPicPr>
        <p:blipFill>
          <a:blip r:embed="rId2"/>
          <a:stretch>
            <a:fillRect/>
          </a:stretch>
        </p:blipFill>
        <p:spPr>
          <a:xfrm>
            <a:off x="2015683" y="2068264"/>
            <a:ext cx="8302545" cy="4697835"/>
          </a:xfrm>
          <a:prstGeom prst="rect">
            <a:avLst/>
          </a:prstGeom>
        </p:spPr>
      </p:pic>
    </p:spTree>
    <p:extLst>
      <p:ext uri="{BB962C8B-B14F-4D97-AF65-F5344CB8AC3E}">
        <p14:creationId xmlns:p14="http://schemas.microsoft.com/office/powerpoint/2010/main" val="3360824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33F5-5706-E7B0-010E-13611248195B}"/>
              </a:ext>
            </a:extLst>
          </p:cNvPr>
          <p:cNvSpPr>
            <a:spLocks noGrp="1"/>
          </p:cNvSpPr>
          <p:nvPr>
            <p:ph type="ctrTitle"/>
          </p:nvPr>
        </p:nvSpPr>
        <p:spPr>
          <a:xfrm>
            <a:off x="1524000" y="652579"/>
            <a:ext cx="9144000" cy="790327"/>
          </a:xfrm>
        </p:spPr>
        <p:txBody>
          <a:bodyPr>
            <a:noAutofit/>
          </a:bodyPr>
          <a:lstStyle/>
          <a:p>
            <a:r>
              <a:rPr lang="en-US" sz="3200" dirty="0"/>
              <a:t>Day 14 : 6-Sep-23 (Wednesday) – Azure Data 	</a:t>
            </a:r>
          </a:p>
        </p:txBody>
      </p:sp>
      <p:sp>
        <p:nvSpPr>
          <p:cNvPr id="11" name="TextBox 10">
            <a:extLst>
              <a:ext uri="{FF2B5EF4-FFF2-40B4-BE49-F238E27FC236}">
                <a16:creationId xmlns:a16="http://schemas.microsoft.com/office/drawing/2014/main" id="{12C3AB2F-D331-2A6E-2D3A-1895AB665ECB}"/>
              </a:ext>
            </a:extLst>
          </p:cNvPr>
          <p:cNvSpPr txBox="1"/>
          <p:nvPr/>
        </p:nvSpPr>
        <p:spPr>
          <a:xfrm>
            <a:off x="774670" y="1442906"/>
            <a:ext cx="10784572" cy="646331"/>
          </a:xfrm>
          <a:prstGeom prst="rect">
            <a:avLst/>
          </a:prstGeom>
          <a:noFill/>
        </p:spPr>
        <p:txBody>
          <a:bodyPr wrap="square">
            <a:spAutoFit/>
          </a:bodyPr>
          <a:lstStyle/>
          <a:p>
            <a:pPr algn="just" rtl="0"/>
            <a:r>
              <a:rPr lang="en-US" dirty="0">
                <a:latin typeface="ShellMedium" panose="00000600000000000000" pitchFamily="50" charset="0"/>
              </a:rPr>
              <a:t>Get metadata, Filter </a:t>
            </a:r>
            <a:r>
              <a:rPr lang="en-US" dirty="0">
                <a:latin typeface="ShellMedium" panose="00000600000000000000" pitchFamily="50" charset="0"/>
                <a:sym typeface="Wingdings" panose="05000000000000000000" pitchFamily="2" charset="2"/>
              </a:rPr>
              <a:t> control flow filter  takes array as input from other activity</a:t>
            </a:r>
          </a:p>
          <a:p>
            <a:pPr algn="just" rtl="0"/>
            <a:r>
              <a:rPr lang="en-US" sz="1800" dirty="0">
                <a:latin typeface="ShellMedium" panose="00000600000000000000" pitchFamily="50" charset="0"/>
                <a:sym typeface="Wingdings" panose="05000000000000000000" pitchFamily="2" charset="2"/>
              </a:rPr>
              <a:t>Dataflow </a:t>
            </a:r>
            <a:r>
              <a:rPr lang="en-US" dirty="0">
                <a:latin typeface="ShellMedium" panose="00000600000000000000" pitchFamily="50" charset="0"/>
                <a:sym typeface="Wingdings" panose="05000000000000000000" pitchFamily="2" charset="2"/>
              </a:rPr>
              <a:t> source, sink, and filter transformation on nation key.</a:t>
            </a:r>
            <a:endParaRPr lang="en-US" sz="1800" dirty="0">
              <a:latin typeface="ShellMedium" panose="00000600000000000000" pitchFamily="50" charset="0"/>
            </a:endParaRPr>
          </a:p>
        </p:txBody>
      </p:sp>
      <p:pic>
        <p:nvPicPr>
          <p:cNvPr id="4" name="Picture 3">
            <a:extLst>
              <a:ext uri="{FF2B5EF4-FFF2-40B4-BE49-F238E27FC236}">
                <a16:creationId xmlns:a16="http://schemas.microsoft.com/office/drawing/2014/main" id="{012FCF8F-4252-4DF4-0661-767299CFB301}"/>
              </a:ext>
            </a:extLst>
          </p:cNvPr>
          <p:cNvPicPr>
            <a:picLocks noChangeAspect="1"/>
          </p:cNvPicPr>
          <p:nvPr/>
        </p:nvPicPr>
        <p:blipFill>
          <a:blip r:embed="rId2"/>
          <a:stretch>
            <a:fillRect/>
          </a:stretch>
        </p:blipFill>
        <p:spPr>
          <a:xfrm>
            <a:off x="1834393" y="2089237"/>
            <a:ext cx="8523214" cy="4554592"/>
          </a:xfrm>
          <a:prstGeom prst="rect">
            <a:avLst/>
          </a:prstGeom>
        </p:spPr>
      </p:pic>
    </p:spTree>
    <p:extLst>
      <p:ext uri="{BB962C8B-B14F-4D97-AF65-F5344CB8AC3E}">
        <p14:creationId xmlns:p14="http://schemas.microsoft.com/office/powerpoint/2010/main" val="3742935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33F5-5706-E7B0-010E-13611248195B}"/>
              </a:ext>
            </a:extLst>
          </p:cNvPr>
          <p:cNvSpPr>
            <a:spLocks noGrp="1"/>
          </p:cNvSpPr>
          <p:nvPr>
            <p:ph type="ctrTitle"/>
          </p:nvPr>
        </p:nvSpPr>
        <p:spPr>
          <a:xfrm>
            <a:off x="1524000" y="652579"/>
            <a:ext cx="9144000" cy="790327"/>
          </a:xfrm>
        </p:spPr>
        <p:txBody>
          <a:bodyPr>
            <a:noAutofit/>
          </a:bodyPr>
          <a:lstStyle/>
          <a:p>
            <a:r>
              <a:rPr lang="en-US" sz="3200" dirty="0"/>
              <a:t>Day 14 : 6-Sep-23 (Wednesday) – Azure Data Factory</a:t>
            </a:r>
          </a:p>
        </p:txBody>
      </p:sp>
      <p:sp>
        <p:nvSpPr>
          <p:cNvPr id="8" name="TextBox 7">
            <a:extLst>
              <a:ext uri="{FF2B5EF4-FFF2-40B4-BE49-F238E27FC236}">
                <a16:creationId xmlns:a16="http://schemas.microsoft.com/office/drawing/2014/main" id="{0D24E77A-5555-038E-8A28-5CCFC9BEB8A0}"/>
              </a:ext>
            </a:extLst>
          </p:cNvPr>
          <p:cNvSpPr txBox="1"/>
          <p:nvPr/>
        </p:nvSpPr>
        <p:spPr>
          <a:xfrm>
            <a:off x="2156983" y="5167494"/>
            <a:ext cx="1767980" cy="369332"/>
          </a:xfrm>
          <a:prstGeom prst="rect">
            <a:avLst/>
          </a:prstGeom>
          <a:noFill/>
        </p:spPr>
        <p:txBody>
          <a:bodyPr wrap="square">
            <a:spAutoFit/>
          </a:bodyPr>
          <a:lstStyle/>
          <a:p>
            <a:pPr algn="just" rtl="0"/>
            <a:r>
              <a:rPr lang="en-US" sz="1800" dirty="0">
                <a:latin typeface="ShellMedium" panose="00000600000000000000" pitchFamily="50" charset="0"/>
              </a:rPr>
              <a:t>Filtered data</a:t>
            </a:r>
          </a:p>
        </p:txBody>
      </p:sp>
      <p:pic>
        <p:nvPicPr>
          <p:cNvPr id="5" name="Picture 4">
            <a:extLst>
              <a:ext uri="{FF2B5EF4-FFF2-40B4-BE49-F238E27FC236}">
                <a16:creationId xmlns:a16="http://schemas.microsoft.com/office/drawing/2014/main" id="{044CE8D6-8BAA-A274-E89B-1EF21732DB57}"/>
              </a:ext>
            </a:extLst>
          </p:cNvPr>
          <p:cNvPicPr>
            <a:picLocks noChangeAspect="1"/>
          </p:cNvPicPr>
          <p:nvPr/>
        </p:nvPicPr>
        <p:blipFill>
          <a:blip r:embed="rId2"/>
          <a:stretch>
            <a:fillRect/>
          </a:stretch>
        </p:blipFill>
        <p:spPr>
          <a:xfrm>
            <a:off x="92278" y="1770077"/>
            <a:ext cx="6142114" cy="3307784"/>
          </a:xfrm>
          <a:prstGeom prst="rect">
            <a:avLst/>
          </a:prstGeom>
        </p:spPr>
      </p:pic>
      <p:pic>
        <p:nvPicPr>
          <p:cNvPr id="9" name="Picture 8">
            <a:extLst>
              <a:ext uri="{FF2B5EF4-FFF2-40B4-BE49-F238E27FC236}">
                <a16:creationId xmlns:a16="http://schemas.microsoft.com/office/drawing/2014/main" id="{F82FCE15-F47C-9BA7-65DB-E441850112D1}"/>
              </a:ext>
            </a:extLst>
          </p:cNvPr>
          <p:cNvPicPr>
            <a:picLocks noChangeAspect="1"/>
          </p:cNvPicPr>
          <p:nvPr/>
        </p:nvPicPr>
        <p:blipFill>
          <a:blip r:embed="rId3"/>
          <a:stretch>
            <a:fillRect/>
          </a:stretch>
        </p:blipFill>
        <p:spPr>
          <a:xfrm>
            <a:off x="6333689" y="1687980"/>
            <a:ext cx="5766033" cy="3603771"/>
          </a:xfrm>
          <a:prstGeom prst="rect">
            <a:avLst/>
          </a:prstGeom>
        </p:spPr>
      </p:pic>
    </p:spTree>
    <p:extLst>
      <p:ext uri="{BB962C8B-B14F-4D97-AF65-F5344CB8AC3E}">
        <p14:creationId xmlns:p14="http://schemas.microsoft.com/office/powerpoint/2010/main" val="5078368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hell Futura Font Theme">
      <a:majorFont>
        <a:latin typeface="Futura Bold"/>
        <a:ea typeface=""/>
        <a:cs typeface=""/>
      </a:majorFont>
      <a:minorFont>
        <a:latin typeface="Futura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nk.potx" id="{CED461D8-3171-4273-A831-AE00D50E602B}" vid="{592A44DA-0034-4F8C-A571-9113A0A156FC}"/>
    </a:ext>
  </a:extLst>
</a:theme>
</file>

<file path=docMetadata/LabelInfo.xml><?xml version="1.0" encoding="utf-8"?>
<clbl:labelList xmlns:clbl="http://schemas.microsoft.com/office/2020/mipLabelMetadata">
  <clbl:label id="{d0cb1e24-a0e2-4a4c-9340-733297c9cd7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emplate>blank</Template>
  <TotalTime>1372</TotalTime>
  <Words>576</Words>
  <Application>Microsoft Office PowerPoint</Application>
  <PresentationFormat>Widescreen</PresentationFormat>
  <Paragraphs>59</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ShellBold</vt:lpstr>
      <vt:lpstr>ShellHeavy</vt:lpstr>
      <vt:lpstr>ShellMedium</vt:lpstr>
      <vt:lpstr>Office Theme</vt:lpstr>
      <vt:lpstr>PowerPoint Presentation</vt:lpstr>
      <vt:lpstr>PowerPoint Presentation</vt:lpstr>
      <vt:lpstr>Day 12 : 4-Sep-23 (Monday) – Azure Storage Types </vt:lpstr>
      <vt:lpstr>Day 12 : 4-Sep-23 (Monday) – Azure Storage Types </vt:lpstr>
      <vt:lpstr>Day 13 : 5-Sep-23 (Tuesday) – Azure Storage Types + Data Factory</vt:lpstr>
      <vt:lpstr>Day 13 : 5-Sep-23 (Tuesday) – Azure Storage Types + Data Factory</vt:lpstr>
      <vt:lpstr>Day 13 : 5-Sep-23 (Tuesday) – Azure Storage Types + Data Factory</vt:lpstr>
      <vt:lpstr>Day 14 : 6-Sep-23 (Wednesday) – Azure Data  </vt:lpstr>
      <vt:lpstr>Day 14 : 6-Sep-23 (Wednesday) – Azure Data Factory</vt:lpstr>
      <vt:lpstr>Day 15 : 7-Sep-23 (Thursday) – Azure Data Factory</vt:lpstr>
      <vt:lpstr>Day 15 : 7-Sep-23 (Thursday) – Azure Data Factory</vt:lpstr>
      <vt:lpstr>Day 15 : 7-Sep-23 (Thursday) – Azure Data Factory</vt:lpstr>
      <vt:lpstr>Day 15 : 7-Sep-23 (Thursday) – Azure Data Factory</vt:lpstr>
      <vt:lpstr>Day 15 : 7-Sep-23 (Thursday) – Azure Data Factory</vt:lpstr>
      <vt:lpstr>Day 15 : 7-Sep-23 (Thursday) – Azure Data Factory</vt:lpstr>
      <vt:lpstr>Day 16 : 8-Sep-23 (Friday) – Azure Data Factory</vt:lpstr>
      <vt:lpstr>Day 16 : 8-Sep-23 (Friday) – Azure Data Factory</vt:lpstr>
      <vt:lpstr>Day 16 : 8-Sep-23 (Friday) – Azure Data Factory</vt:lpstr>
      <vt:lpstr>Day 16 : 8-Sep-23 (Friday) – Azure Data Factory</vt:lpstr>
      <vt:lpstr>Day 16 : 8-Sep-23 (Friday) – Azure Data Factory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Agarwal, Manya SBOBNG-PTIY/FHB</dc:creator>
  <cp:lastModifiedBy>Agarwal, Manya SBOBNG-PTIY/FHB</cp:lastModifiedBy>
  <cp:revision>52</cp:revision>
  <dcterms:created xsi:type="dcterms:W3CDTF">2023-08-25T14:35:56Z</dcterms:created>
  <dcterms:modified xsi:type="dcterms:W3CDTF">2023-10-05T14:03:47Z</dcterms:modified>
</cp:coreProperties>
</file>